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2" r:id="rId3"/>
    <p:sldId id="273" r:id="rId4"/>
    <p:sldId id="275" r:id="rId5"/>
    <p:sldId id="274" r:id="rId6"/>
    <p:sldId id="290" r:id="rId7"/>
    <p:sldId id="277" r:id="rId8"/>
    <p:sldId id="278" r:id="rId9"/>
    <p:sldId id="279" r:id="rId10"/>
    <p:sldId id="280" r:id="rId11"/>
    <p:sldId id="281" r:id="rId12"/>
    <p:sldId id="262" r:id="rId13"/>
    <p:sldId id="263" r:id="rId14"/>
    <p:sldId id="260" r:id="rId15"/>
    <p:sldId id="261" r:id="rId16"/>
    <p:sldId id="258" r:id="rId17"/>
    <p:sldId id="259" r:id="rId18"/>
    <p:sldId id="257" r:id="rId19"/>
    <p:sldId id="283" r:id="rId20"/>
    <p:sldId id="284" r:id="rId21"/>
    <p:sldId id="285" r:id="rId22"/>
    <p:sldId id="288" r:id="rId23"/>
    <p:sldId id="287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89" r:id="rId32"/>
    <p:sldId id="282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80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&#1086;&#1090;&#1072;\PISA\&#1048;&#1074;&#1086;&#1083;&#1075;&#1080;&#1085;&#1089;&#1082;&#1080;&#1081;%20&#1088;&#1072;&#1081;&#1086;&#108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Лист1!$F$7</c:f>
              <c:strCache>
                <c:ptCount val="1"/>
                <c:pt idx="0">
                  <c:v>Иволгинский район</c:v>
                </c:pt>
              </c:strCache>
            </c:strRef>
          </c:tx>
          <c:spPr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0"/>
                  <c:y val="9.259259259259515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9.722222222222226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5197740112995193E-3"/>
                  <c:y val="9.722222222222226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Лист1!$G$6:$I$6</c:f>
              <c:strCache>
                <c:ptCount val="3"/>
                <c:pt idx="0">
                  <c:v>Читательская грамотность</c:v>
                </c:pt>
                <c:pt idx="1">
                  <c:v>Математическая грамотность</c:v>
                </c:pt>
                <c:pt idx="2">
                  <c:v>Естественнонаучная грамотность</c:v>
                </c:pt>
              </c:strCache>
            </c:strRef>
          </c:cat>
          <c:val>
            <c:numRef>
              <c:f>Лист1!$G$7:$I$7</c:f>
              <c:numCache>
                <c:formatCode>0</c:formatCode>
                <c:ptCount val="3"/>
                <c:pt idx="0">
                  <c:v>474.15000000000032</c:v>
                </c:pt>
                <c:pt idx="1">
                  <c:v>471.92999999999893</c:v>
                </c:pt>
                <c:pt idx="2">
                  <c:v>460.71000000000004</c:v>
                </c:pt>
              </c:numCache>
            </c:numRef>
          </c:val>
        </c:ser>
        <c:ser>
          <c:idx val="1"/>
          <c:order val="1"/>
          <c:tx>
            <c:strRef>
              <c:f>Лист1!$F$8</c:f>
              <c:strCache>
                <c:ptCount val="1"/>
                <c:pt idx="0">
                  <c:v>Республика Бурятия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0"/>
                  <c:y val="0.10648148148148386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0.10185185185185189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0.10185185185185186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Лист1!$G$6:$I$6</c:f>
              <c:strCache>
                <c:ptCount val="3"/>
                <c:pt idx="0">
                  <c:v>Читательская грамотность</c:v>
                </c:pt>
                <c:pt idx="1">
                  <c:v>Математическая грамотность</c:v>
                </c:pt>
                <c:pt idx="2">
                  <c:v>Естественнонаучная грамотность</c:v>
                </c:pt>
              </c:strCache>
            </c:strRef>
          </c:cat>
          <c:val>
            <c:numRef>
              <c:f>Лист1!$G$8:$I$8</c:f>
              <c:numCache>
                <c:formatCode>General</c:formatCode>
                <c:ptCount val="3"/>
                <c:pt idx="0">
                  <c:v>466</c:v>
                </c:pt>
                <c:pt idx="1">
                  <c:v>466</c:v>
                </c:pt>
                <c:pt idx="2">
                  <c:v>463</c:v>
                </c:pt>
              </c:numCache>
            </c:numRef>
          </c:val>
        </c:ser>
        <c:dLbls>
          <c:showVal val="1"/>
        </c:dLbls>
        <c:shape val="box"/>
        <c:axId val="64286080"/>
        <c:axId val="65700992"/>
        <c:axId val="0"/>
      </c:bar3DChart>
      <c:catAx>
        <c:axId val="6428608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5700992"/>
        <c:crosses val="autoZero"/>
        <c:auto val="1"/>
        <c:lblAlgn val="ctr"/>
        <c:lblOffset val="100"/>
      </c:catAx>
      <c:valAx>
        <c:axId val="65700992"/>
        <c:scaling>
          <c:orientation val="minMax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42860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"2"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Верхне-Иволгинская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Оронгойская СОШ</c:v>
                </c:pt>
                <c:pt idx="7">
                  <c:v>Сужинская СОШ</c:v>
                </c:pt>
                <c:pt idx="8">
                  <c:v>Тапхарская СОШ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0</c:v>
                </c:pt>
                <c:pt idx="1">
                  <c:v>20</c:v>
                </c:pt>
                <c:pt idx="2">
                  <c:v>41</c:v>
                </c:pt>
                <c:pt idx="3">
                  <c:v>28.6</c:v>
                </c:pt>
                <c:pt idx="4">
                  <c:v>0</c:v>
                </c:pt>
                <c:pt idx="5">
                  <c:v>0</c:v>
                </c:pt>
                <c:pt idx="6">
                  <c:v>19.399999999999999</c:v>
                </c:pt>
                <c:pt idx="7">
                  <c:v>25</c:v>
                </c:pt>
                <c:pt idx="8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"3"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Верхне-Иволгинская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Оронгойская СОШ</c:v>
                </c:pt>
                <c:pt idx="7">
                  <c:v>Сужинская СОШ</c:v>
                </c:pt>
                <c:pt idx="8">
                  <c:v>Тапхарская СОШ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38</c:v>
                </c:pt>
                <c:pt idx="1">
                  <c:v>60</c:v>
                </c:pt>
                <c:pt idx="2">
                  <c:v>45.4</c:v>
                </c:pt>
                <c:pt idx="3">
                  <c:v>42.8</c:v>
                </c:pt>
                <c:pt idx="4">
                  <c:v>50</c:v>
                </c:pt>
                <c:pt idx="5">
                  <c:v>67</c:v>
                </c:pt>
                <c:pt idx="6">
                  <c:v>54.8</c:v>
                </c:pt>
                <c:pt idx="7">
                  <c:v>60</c:v>
                </c:pt>
                <c:pt idx="8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"4"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Верхне-Иволгинская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Оронгойская СОШ</c:v>
                </c:pt>
                <c:pt idx="7">
                  <c:v>Сужинская СОШ</c:v>
                </c:pt>
                <c:pt idx="8">
                  <c:v>Тапхарская СОШ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54</c:v>
                </c:pt>
                <c:pt idx="1">
                  <c:v>20</c:v>
                </c:pt>
                <c:pt idx="2">
                  <c:v>13.6</c:v>
                </c:pt>
                <c:pt idx="3">
                  <c:v>28.6</c:v>
                </c:pt>
                <c:pt idx="4">
                  <c:v>50</c:v>
                </c:pt>
                <c:pt idx="5">
                  <c:v>33</c:v>
                </c:pt>
                <c:pt idx="6">
                  <c:v>25.8</c:v>
                </c:pt>
                <c:pt idx="7">
                  <c:v>15</c:v>
                </c:pt>
                <c:pt idx="8">
                  <c:v>40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"5"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Верхне-Иволгинская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Оронгойская СОШ</c:v>
                </c:pt>
                <c:pt idx="7">
                  <c:v>Сужинская СОШ</c:v>
                </c:pt>
                <c:pt idx="8">
                  <c:v>Тапхарская СОШ</c:v>
                </c:pt>
              </c:strCache>
            </c:strRef>
          </c:cat>
          <c:val>
            <c:numRef>
              <c:f>Лист1!$E$2:$E$10</c:f>
              <c:numCache>
                <c:formatCode>General</c:formatCode>
                <c:ptCount val="9"/>
                <c:pt idx="0">
                  <c:v>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overlap val="100"/>
        <c:axId val="114610944"/>
        <c:axId val="114612480"/>
      </c:barChart>
      <c:catAx>
        <c:axId val="114610944"/>
        <c:scaling>
          <c:orientation val="minMax"/>
        </c:scaling>
        <c:axPos val="b"/>
        <c:tickLblPos val="nextTo"/>
        <c:crossAx val="114612480"/>
        <c:crosses val="autoZero"/>
        <c:auto val="1"/>
        <c:lblAlgn val="ctr"/>
        <c:lblOffset val="100"/>
      </c:catAx>
      <c:valAx>
        <c:axId val="114612480"/>
        <c:scaling>
          <c:orientation val="minMax"/>
        </c:scaling>
        <c:axPos val="l"/>
        <c:majorGridlines/>
        <c:numFmt formatCode="General" sourceLinked="1"/>
        <c:tickLblPos val="nextTo"/>
        <c:crossAx val="1146109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"2"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Верхне-Иволгинская СОШ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Сужинская СОШ</c:v>
                </c:pt>
                <c:pt idx="7">
                  <c:v>Тапхарская СОШ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40</c:v>
                </c:pt>
                <c:pt idx="1">
                  <c:v>28</c:v>
                </c:pt>
                <c:pt idx="2">
                  <c:v>16.7</c:v>
                </c:pt>
                <c:pt idx="3">
                  <c:v>50</c:v>
                </c:pt>
                <c:pt idx="4">
                  <c:v>0</c:v>
                </c:pt>
                <c:pt idx="5">
                  <c:v>25</c:v>
                </c:pt>
                <c:pt idx="6">
                  <c:v>42.1</c:v>
                </c:pt>
                <c:pt idx="7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"3"</c:v>
                </c:pt>
              </c:strCache>
            </c:strRef>
          </c:tx>
          <c:dLbls>
            <c:showVal val="1"/>
          </c:dLbls>
          <c:cat>
            <c:strRef>
              <c:f>Лист1!$A$2:$A$9</c:f>
              <c:strCache>
                <c:ptCount val="8"/>
                <c:pt idx="0">
                  <c:v>Верхне-Иволгинская СОШ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Сужинская СОШ</c:v>
                </c:pt>
                <c:pt idx="7">
                  <c:v>Тапхарская СОШ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30</c:v>
                </c:pt>
                <c:pt idx="1">
                  <c:v>44</c:v>
                </c:pt>
                <c:pt idx="2">
                  <c:v>50</c:v>
                </c:pt>
                <c:pt idx="3">
                  <c:v>12.5</c:v>
                </c:pt>
                <c:pt idx="4">
                  <c:v>0</c:v>
                </c:pt>
                <c:pt idx="5">
                  <c:v>50</c:v>
                </c:pt>
                <c:pt idx="6">
                  <c:v>42.1</c:v>
                </c:pt>
                <c:pt idx="7">
                  <c:v>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"4"</c:v>
                </c:pt>
              </c:strCache>
            </c:strRef>
          </c:tx>
          <c:dLbls>
            <c:showVal val="1"/>
          </c:dLbls>
          <c:cat>
            <c:strRef>
              <c:f>Лист1!$A$2:$A$9</c:f>
              <c:strCache>
                <c:ptCount val="8"/>
                <c:pt idx="0">
                  <c:v>Верхне-Иволгинская СОШ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Сужинская СОШ</c:v>
                </c:pt>
                <c:pt idx="7">
                  <c:v>Тапхарская СОШ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20</c:v>
                </c:pt>
                <c:pt idx="1">
                  <c:v>28</c:v>
                </c:pt>
                <c:pt idx="2">
                  <c:v>33.300000000000004</c:v>
                </c:pt>
                <c:pt idx="3">
                  <c:v>37.5</c:v>
                </c:pt>
                <c:pt idx="4">
                  <c:v>100</c:v>
                </c:pt>
                <c:pt idx="5">
                  <c:v>25</c:v>
                </c:pt>
                <c:pt idx="6">
                  <c:v>15.8</c:v>
                </c:pt>
                <c:pt idx="7">
                  <c:v>40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"5"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Верхне-Иволгинская СОШ</c:v>
                </c:pt>
                <c:pt idx="1">
                  <c:v>Ганзуринская СОШ</c:v>
                </c:pt>
                <c:pt idx="2">
                  <c:v>Гильбиринская СОШ</c:v>
                </c:pt>
                <c:pt idx="3">
                  <c:v>Каленовская СОШ</c:v>
                </c:pt>
                <c:pt idx="4">
                  <c:v>Кибалинская СОШ</c:v>
                </c:pt>
                <c:pt idx="5">
                  <c:v>Краснояровская СОШ</c:v>
                </c:pt>
                <c:pt idx="6">
                  <c:v>Сужинская СОШ</c:v>
                </c:pt>
                <c:pt idx="7">
                  <c:v>Тапхарская СОШ</c:v>
                </c:pt>
              </c:strCache>
            </c:str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10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overlap val="100"/>
        <c:axId val="114688768"/>
        <c:axId val="114690304"/>
      </c:barChart>
      <c:catAx>
        <c:axId val="114688768"/>
        <c:scaling>
          <c:orientation val="minMax"/>
        </c:scaling>
        <c:axPos val="b"/>
        <c:tickLblPos val="nextTo"/>
        <c:crossAx val="114690304"/>
        <c:crosses val="autoZero"/>
        <c:auto val="1"/>
        <c:lblAlgn val="ctr"/>
        <c:lblOffset val="100"/>
      </c:catAx>
      <c:valAx>
        <c:axId val="114690304"/>
        <c:scaling>
          <c:orientation val="minMax"/>
        </c:scaling>
        <c:axPos val="l"/>
        <c:majorGridlines/>
        <c:numFmt formatCode="General" sourceLinked="1"/>
        <c:tickLblPos val="nextTo"/>
        <c:crossAx val="1146887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"3"</c:v>
                </c:pt>
              </c:strCache>
            </c:strRef>
          </c:tx>
          <c:cat>
            <c:strRef>
              <c:f>Лист1!$A$2:$A$20</c:f>
              <c:strCache>
                <c:ptCount val="18"/>
                <c:pt idx="0">
                  <c:v>Иволгинская СОШ 9А</c:v>
                </c:pt>
                <c:pt idx="1">
                  <c:v>Иволгинская СОШ9 Б</c:v>
                </c:pt>
                <c:pt idx="2">
                  <c:v>Иволгинская СОШ 9В</c:v>
                </c:pt>
                <c:pt idx="3">
                  <c:v>Сотниковская СОШ 9А</c:v>
                </c:pt>
                <c:pt idx="4">
                  <c:v>Сотниковская СОШ 9Б</c:v>
                </c:pt>
                <c:pt idx="5">
                  <c:v>Сотниковская СОШ 9В</c:v>
                </c:pt>
                <c:pt idx="6">
                  <c:v>Верхне-Иволгинская СОШ</c:v>
                </c:pt>
                <c:pt idx="7">
                  <c:v>Ганзуринская СОШ</c:v>
                </c:pt>
                <c:pt idx="8">
                  <c:v>Гильбиринская СОШ</c:v>
                </c:pt>
                <c:pt idx="9">
                  <c:v>Каленовская СОШ</c:v>
                </c:pt>
                <c:pt idx="10">
                  <c:v>Кибалинская ООШ</c:v>
                </c:pt>
                <c:pt idx="11">
                  <c:v>Колобковская ООШ</c:v>
                </c:pt>
                <c:pt idx="12">
                  <c:v>Краснояровская ООШ</c:v>
                </c:pt>
                <c:pt idx="13">
                  <c:v>Нижне-Иволгинская  СОШ</c:v>
                </c:pt>
                <c:pt idx="14">
                  <c:v>Оронгойская СОШ</c:v>
                </c:pt>
                <c:pt idx="15">
                  <c:v>Сужинская СОШ</c:v>
                </c:pt>
                <c:pt idx="16">
                  <c:v>Тапхарская СОШ</c:v>
                </c:pt>
                <c:pt idx="17">
                  <c:v>МОУ Иволгинская ВСОШ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23.8</c:v>
                </c:pt>
                <c:pt idx="1">
                  <c:v>34.800000000000004</c:v>
                </c:pt>
                <c:pt idx="2">
                  <c:v>33.300000000000004</c:v>
                </c:pt>
                <c:pt idx="3">
                  <c:v>31</c:v>
                </c:pt>
                <c:pt idx="4">
                  <c:v>41.4</c:v>
                </c:pt>
                <c:pt idx="5">
                  <c:v>30</c:v>
                </c:pt>
                <c:pt idx="6">
                  <c:v>40</c:v>
                </c:pt>
                <c:pt idx="7">
                  <c:v>78</c:v>
                </c:pt>
                <c:pt idx="8">
                  <c:v>39</c:v>
                </c:pt>
                <c:pt idx="9">
                  <c:v>58.3</c:v>
                </c:pt>
                <c:pt idx="10">
                  <c:v>50</c:v>
                </c:pt>
                <c:pt idx="11">
                  <c:v>100</c:v>
                </c:pt>
                <c:pt idx="12">
                  <c:v>43</c:v>
                </c:pt>
                <c:pt idx="13">
                  <c:v>41</c:v>
                </c:pt>
                <c:pt idx="14">
                  <c:v>42.4</c:v>
                </c:pt>
                <c:pt idx="15">
                  <c:v>58</c:v>
                </c:pt>
                <c:pt idx="16">
                  <c:v>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"4"</c:v>
                </c:pt>
              </c:strCache>
            </c:strRef>
          </c:tx>
          <c:dLbls>
            <c:showVal val="1"/>
          </c:dLbls>
          <c:cat>
            <c:strRef>
              <c:f>Лист1!$A$2:$A$20</c:f>
              <c:strCache>
                <c:ptCount val="18"/>
                <c:pt idx="0">
                  <c:v>Иволгинская СОШ 9А</c:v>
                </c:pt>
                <c:pt idx="1">
                  <c:v>Иволгинская СОШ9 Б</c:v>
                </c:pt>
                <c:pt idx="2">
                  <c:v>Иволгинская СОШ 9В</c:v>
                </c:pt>
                <c:pt idx="3">
                  <c:v>Сотниковская СОШ 9А</c:v>
                </c:pt>
                <c:pt idx="4">
                  <c:v>Сотниковская СОШ 9Б</c:v>
                </c:pt>
                <c:pt idx="5">
                  <c:v>Сотниковская СОШ 9В</c:v>
                </c:pt>
                <c:pt idx="6">
                  <c:v>Верхне-Иволгинская СОШ</c:v>
                </c:pt>
                <c:pt idx="7">
                  <c:v>Ганзуринская СОШ</c:v>
                </c:pt>
                <c:pt idx="8">
                  <c:v>Гильбиринская СОШ</c:v>
                </c:pt>
                <c:pt idx="9">
                  <c:v>Каленовская СОШ</c:v>
                </c:pt>
                <c:pt idx="10">
                  <c:v>Кибалинская ООШ</c:v>
                </c:pt>
                <c:pt idx="11">
                  <c:v>Колобковская ООШ</c:v>
                </c:pt>
                <c:pt idx="12">
                  <c:v>Краснояровская ООШ</c:v>
                </c:pt>
                <c:pt idx="13">
                  <c:v>Нижне-Иволгинская  СОШ</c:v>
                </c:pt>
                <c:pt idx="14">
                  <c:v>Оронгойская СОШ</c:v>
                </c:pt>
                <c:pt idx="15">
                  <c:v>Сужинская СОШ</c:v>
                </c:pt>
                <c:pt idx="16">
                  <c:v>Тапхарская СОШ</c:v>
                </c:pt>
                <c:pt idx="17">
                  <c:v>МОУ Иволгинская ВСОШ</c:v>
                </c:pt>
              </c:strCache>
            </c:str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57.2</c:v>
                </c:pt>
                <c:pt idx="1">
                  <c:v>39.1</c:v>
                </c:pt>
                <c:pt idx="2">
                  <c:v>62.5</c:v>
                </c:pt>
                <c:pt idx="3">
                  <c:v>48.3</c:v>
                </c:pt>
                <c:pt idx="4">
                  <c:v>34.5</c:v>
                </c:pt>
                <c:pt idx="5">
                  <c:v>43.3</c:v>
                </c:pt>
                <c:pt idx="6">
                  <c:v>60</c:v>
                </c:pt>
                <c:pt idx="7">
                  <c:v>0</c:v>
                </c:pt>
                <c:pt idx="8">
                  <c:v>47</c:v>
                </c:pt>
                <c:pt idx="9">
                  <c:v>25</c:v>
                </c:pt>
                <c:pt idx="10">
                  <c:v>0</c:v>
                </c:pt>
                <c:pt idx="11">
                  <c:v>0</c:v>
                </c:pt>
                <c:pt idx="12">
                  <c:v>57</c:v>
                </c:pt>
                <c:pt idx="13">
                  <c:v>59</c:v>
                </c:pt>
                <c:pt idx="14">
                  <c:v>42.4</c:v>
                </c:pt>
                <c:pt idx="15">
                  <c:v>32</c:v>
                </c:pt>
                <c:pt idx="16">
                  <c:v>33</c:v>
                </c:pt>
                <c:pt idx="17">
                  <c:v>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"5"</c:v>
                </c:pt>
              </c:strCache>
            </c:strRef>
          </c:tx>
          <c:cat>
            <c:strRef>
              <c:f>Лист1!$A$2:$A$20</c:f>
              <c:strCache>
                <c:ptCount val="18"/>
                <c:pt idx="0">
                  <c:v>Иволгинская СОШ 9А</c:v>
                </c:pt>
                <c:pt idx="1">
                  <c:v>Иволгинская СОШ9 Б</c:v>
                </c:pt>
                <c:pt idx="2">
                  <c:v>Иволгинская СОШ 9В</c:v>
                </c:pt>
                <c:pt idx="3">
                  <c:v>Сотниковская СОШ 9А</c:v>
                </c:pt>
                <c:pt idx="4">
                  <c:v>Сотниковская СОШ 9Б</c:v>
                </c:pt>
                <c:pt idx="5">
                  <c:v>Сотниковская СОШ 9В</c:v>
                </c:pt>
                <c:pt idx="6">
                  <c:v>Верхне-Иволгинская СОШ</c:v>
                </c:pt>
                <c:pt idx="7">
                  <c:v>Ганзуринская СОШ</c:v>
                </c:pt>
                <c:pt idx="8">
                  <c:v>Гильбиринская СОШ</c:v>
                </c:pt>
                <c:pt idx="9">
                  <c:v>Каленовская СОШ</c:v>
                </c:pt>
                <c:pt idx="10">
                  <c:v>Кибалинская ООШ</c:v>
                </c:pt>
                <c:pt idx="11">
                  <c:v>Колобковская ООШ</c:v>
                </c:pt>
                <c:pt idx="12">
                  <c:v>Краснояровская ООШ</c:v>
                </c:pt>
                <c:pt idx="13">
                  <c:v>Нижне-Иволгинская  СОШ</c:v>
                </c:pt>
                <c:pt idx="14">
                  <c:v>Оронгойская СОШ</c:v>
                </c:pt>
                <c:pt idx="15">
                  <c:v>Сужинская СОШ</c:v>
                </c:pt>
                <c:pt idx="16">
                  <c:v>Тапхарская СОШ</c:v>
                </c:pt>
                <c:pt idx="17">
                  <c:v>МОУ Иволгинская ВСОШ</c:v>
                </c:pt>
              </c:strCache>
            </c:strRef>
          </c:cat>
          <c:val>
            <c:numRef>
              <c:f>Лист1!$D$2:$D$20</c:f>
              <c:numCache>
                <c:formatCode>General</c:formatCode>
                <c:ptCount val="19"/>
                <c:pt idx="0">
                  <c:v>19</c:v>
                </c:pt>
                <c:pt idx="1">
                  <c:v>26.1</c:v>
                </c:pt>
                <c:pt idx="2">
                  <c:v>4.2</c:v>
                </c:pt>
                <c:pt idx="3">
                  <c:v>20.7</c:v>
                </c:pt>
                <c:pt idx="4">
                  <c:v>24.1</c:v>
                </c:pt>
                <c:pt idx="5">
                  <c:v>26.7</c:v>
                </c:pt>
                <c:pt idx="6">
                  <c:v>0</c:v>
                </c:pt>
                <c:pt idx="7">
                  <c:v>22</c:v>
                </c:pt>
                <c:pt idx="8">
                  <c:v>13</c:v>
                </c:pt>
                <c:pt idx="9">
                  <c:v>16.600000000000001</c:v>
                </c:pt>
                <c:pt idx="10">
                  <c:v>50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15.2</c:v>
                </c:pt>
                <c:pt idx="15">
                  <c:v>10</c:v>
                </c:pt>
                <c:pt idx="16">
                  <c:v>45</c:v>
                </c:pt>
                <c:pt idx="17">
                  <c:v>0</c:v>
                </c:pt>
              </c:numCache>
            </c:numRef>
          </c:val>
        </c:ser>
        <c:overlap val="100"/>
        <c:axId val="117328128"/>
        <c:axId val="117342208"/>
      </c:barChart>
      <c:catAx>
        <c:axId val="117328128"/>
        <c:scaling>
          <c:orientation val="minMax"/>
        </c:scaling>
        <c:axPos val="b"/>
        <c:tickLblPos val="nextTo"/>
        <c:crossAx val="117342208"/>
        <c:crosses val="autoZero"/>
        <c:auto val="1"/>
        <c:lblAlgn val="ctr"/>
        <c:lblOffset val="100"/>
      </c:catAx>
      <c:valAx>
        <c:axId val="117342208"/>
        <c:scaling>
          <c:orientation val="minMax"/>
        </c:scaling>
        <c:axPos val="l"/>
        <c:majorGridlines/>
        <c:numFmt formatCode="General" sourceLinked="1"/>
        <c:tickLblPos val="nextTo"/>
        <c:crossAx val="1173281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3834488392986671"/>
          <c:y val="5.9212872787147083E-2"/>
          <c:w val="0.68876342868195939"/>
          <c:h val="0.47555366708846164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 преодолели мин.порог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Верхне-Иволгинская СОШ</c:v>
                </c:pt>
                <c:pt idx="3">
                  <c:v>Ганзуринская СОШ</c:v>
                </c:pt>
                <c:pt idx="4">
                  <c:v>Гильбиринская СОШ</c:v>
                </c:pt>
                <c:pt idx="5">
                  <c:v>Гурульбинская СОШ</c:v>
                </c:pt>
                <c:pt idx="6">
                  <c:v>Нижне-Иволгинская СОШ</c:v>
                </c:pt>
                <c:pt idx="7">
                  <c:v>Оронгойская СОШ</c:v>
                </c:pt>
                <c:pt idx="8">
                  <c:v>Сужинская СОШ</c:v>
                </c:pt>
                <c:pt idx="9">
                  <c:v>Иволгинская ВСОШ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9</c:v>
                </c:pt>
                <c:pt idx="2">
                  <c:v>0</c:v>
                </c:pt>
                <c:pt idx="3">
                  <c:v>0</c:v>
                </c:pt>
                <c:pt idx="4">
                  <c:v>11</c:v>
                </c:pt>
                <c:pt idx="5">
                  <c:v>0</c:v>
                </c:pt>
                <c:pt idx="6">
                  <c:v>0</c:v>
                </c:pt>
                <c:pt idx="7">
                  <c:v>5.8</c:v>
                </c:pt>
                <c:pt idx="8">
                  <c:v>0</c:v>
                </c:pt>
                <c:pt idx="9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мин. до 60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Верхне-Иволгинская СОШ</c:v>
                </c:pt>
                <c:pt idx="3">
                  <c:v>Ганзуринская СОШ</c:v>
                </c:pt>
                <c:pt idx="4">
                  <c:v>Гильбиринская СОШ</c:v>
                </c:pt>
                <c:pt idx="5">
                  <c:v>Гурульбинская СОШ</c:v>
                </c:pt>
                <c:pt idx="6">
                  <c:v>Нижне-Иволгинская СОШ</c:v>
                </c:pt>
                <c:pt idx="7">
                  <c:v>Оронгойская СОШ</c:v>
                </c:pt>
                <c:pt idx="8">
                  <c:v>Сужинская СОШ</c:v>
                </c:pt>
                <c:pt idx="9">
                  <c:v>Иволгинская ВСОШ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19.3</c:v>
                </c:pt>
                <c:pt idx="1">
                  <c:v>29</c:v>
                </c:pt>
                <c:pt idx="2">
                  <c:v>0</c:v>
                </c:pt>
                <c:pt idx="3">
                  <c:v>50</c:v>
                </c:pt>
                <c:pt idx="4">
                  <c:v>33.300000000000004</c:v>
                </c:pt>
                <c:pt idx="5">
                  <c:v>38</c:v>
                </c:pt>
                <c:pt idx="6">
                  <c:v>69</c:v>
                </c:pt>
                <c:pt idx="7">
                  <c:v>58.8</c:v>
                </c:pt>
                <c:pt idx="8">
                  <c:v>54</c:v>
                </c:pt>
                <c:pt idx="9">
                  <c:v>84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61 до 80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Верхне-Иволгинская СОШ</c:v>
                </c:pt>
                <c:pt idx="3">
                  <c:v>Ганзуринская СОШ</c:v>
                </c:pt>
                <c:pt idx="4">
                  <c:v>Гильбиринская СОШ</c:v>
                </c:pt>
                <c:pt idx="5">
                  <c:v>Гурульбинская СОШ</c:v>
                </c:pt>
                <c:pt idx="6">
                  <c:v>Нижне-Иволгинская СОШ</c:v>
                </c:pt>
                <c:pt idx="7">
                  <c:v>Оронгойская СОШ</c:v>
                </c:pt>
                <c:pt idx="8">
                  <c:v>Сужинская СОШ</c:v>
                </c:pt>
                <c:pt idx="9">
                  <c:v>Иволгинская ВСОШ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37</c:v>
                </c:pt>
                <c:pt idx="1">
                  <c:v>48</c:v>
                </c:pt>
                <c:pt idx="2">
                  <c:v>100</c:v>
                </c:pt>
                <c:pt idx="3">
                  <c:v>50</c:v>
                </c:pt>
                <c:pt idx="4">
                  <c:v>22.4</c:v>
                </c:pt>
                <c:pt idx="5">
                  <c:v>50</c:v>
                </c:pt>
                <c:pt idx="6">
                  <c:v>31</c:v>
                </c:pt>
                <c:pt idx="7">
                  <c:v>23.5</c:v>
                </c:pt>
                <c:pt idx="8">
                  <c:v>33</c:v>
                </c:pt>
                <c:pt idx="9">
                  <c:v>11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81 до 99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Верхне-Иволгинская СОШ</c:v>
                </c:pt>
                <c:pt idx="3">
                  <c:v>Ганзуринская СОШ</c:v>
                </c:pt>
                <c:pt idx="4">
                  <c:v>Гильбиринская СОШ</c:v>
                </c:pt>
                <c:pt idx="5">
                  <c:v>Гурульбинская СОШ</c:v>
                </c:pt>
                <c:pt idx="6">
                  <c:v>Нижне-Иволгинская СОШ</c:v>
                </c:pt>
                <c:pt idx="7">
                  <c:v>Оронгойская СОШ</c:v>
                </c:pt>
                <c:pt idx="8">
                  <c:v>Сужинская СОШ</c:v>
                </c:pt>
                <c:pt idx="9">
                  <c:v>Иволгинская ВСОШ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43.5</c:v>
                </c:pt>
                <c:pt idx="1">
                  <c:v>14</c:v>
                </c:pt>
                <c:pt idx="2">
                  <c:v>0</c:v>
                </c:pt>
                <c:pt idx="3">
                  <c:v>0</c:v>
                </c:pt>
                <c:pt idx="4">
                  <c:v>33.300000000000004</c:v>
                </c:pt>
                <c:pt idx="5">
                  <c:v>12</c:v>
                </c:pt>
                <c:pt idx="6">
                  <c:v>0</c:v>
                </c:pt>
                <c:pt idx="7">
                  <c:v>11.7</c:v>
                </c:pt>
                <c:pt idx="8">
                  <c:v>13</c:v>
                </c:pt>
                <c:pt idx="9">
                  <c:v>0</c:v>
                </c:pt>
              </c:numCache>
            </c:numRef>
          </c:val>
        </c:ser>
        <c:overlap val="100"/>
        <c:axId val="117396992"/>
        <c:axId val="117398528"/>
      </c:barChart>
      <c:catAx>
        <c:axId val="117396992"/>
        <c:scaling>
          <c:orientation val="minMax"/>
        </c:scaling>
        <c:axPos val="b"/>
        <c:tickLblPos val="nextTo"/>
        <c:crossAx val="117398528"/>
        <c:crosses val="autoZero"/>
        <c:auto val="1"/>
        <c:lblAlgn val="ctr"/>
        <c:lblOffset val="100"/>
      </c:catAx>
      <c:valAx>
        <c:axId val="117398528"/>
        <c:scaling>
          <c:orientation val="minMax"/>
        </c:scaling>
        <c:axPos val="l"/>
        <c:majorGridlines/>
        <c:numFmt formatCode="General" sourceLinked="1"/>
        <c:tickLblPos val="nextTo"/>
        <c:crossAx val="117396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944991393387777"/>
          <c:y val="8.0867325513032592E-2"/>
          <c:w val="0.19055008606612406"/>
          <c:h val="0.8001703775101686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8.8208914981780961E-2"/>
          <c:y val="6.6097647203592402E-2"/>
          <c:w val="0.68600290707572542"/>
          <c:h val="0.42236787534743186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 преодолели мин.порога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Гильбиринская СОШ</c:v>
                </c:pt>
                <c:pt idx="3">
                  <c:v>Гурульбинская СОШ</c:v>
                </c:pt>
                <c:pt idx="4">
                  <c:v>Нижне-Иволгинская СОШ</c:v>
                </c:pt>
                <c:pt idx="5">
                  <c:v>Оронгойская СОШ</c:v>
                </c:pt>
                <c:pt idx="6">
                  <c:v>Иволгинская ВСОШ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</c:v>
                </c:pt>
                <c:pt idx="1">
                  <c:v>4.2</c:v>
                </c:pt>
                <c:pt idx="2">
                  <c:v>11</c:v>
                </c:pt>
                <c:pt idx="3">
                  <c:v>0</c:v>
                </c:pt>
                <c:pt idx="4">
                  <c:v>0</c:v>
                </c:pt>
                <c:pt idx="5">
                  <c:v>9</c:v>
                </c:pt>
                <c:pt idx="6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мин.до 60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Гильбиринская СОШ</c:v>
                </c:pt>
                <c:pt idx="3">
                  <c:v>Гурульбинская СОШ</c:v>
                </c:pt>
                <c:pt idx="4">
                  <c:v>Нижне-Иволгинская СОШ</c:v>
                </c:pt>
                <c:pt idx="5">
                  <c:v>Оронгойская СОШ</c:v>
                </c:pt>
                <c:pt idx="6">
                  <c:v>Иволгинская ВСОШ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28</c:v>
                </c:pt>
                <c:pt idx="1">
                  <c:v>31.9</c:v>
                </c:pt>
                <c:pt idx="2">
                  <c:v>44</c:v>
                </c:pt>
                <c:pt idx="3">
                  <c:v>58</c:v>
                </c:pt>
                <c:pt idx="4">
                  <c:v>63</c:v>
                </c:pt>
                <c:pt idx="5">
                  <c:v>36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61 до 80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Гильбиринская СОШ</c:v>
                </c:pt>
                <c:pt idx="3">
                  <c:v>Гурульбинская СОШ</c:v>
                </c:pt>
                <c:pt idx="4">
                  <c:v>Нижне-Иволгинская СОШ</c:v>
                </c:pt>
                <c:pt idx="5">
                  <c:v>Оронгойская СОШ</c:v>
                </c:pt>
                <c:pt idx="6">
                  <c:v>Иволгинская ВСОШ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40</c:v>
                </c:pt>
                <c:pt idx="1">
                  <c:v>33.300000000000004</c:v>
                </c:pt>
                <c:pt idx="2">
                  <c:v>44</c:v>
                </c:pt>
                <c:pt idx="3">
                  <c:v>33</c:v>
                </c:pt>
                <c:pt idx="4">
                  <c:v>37</c:v>
                </c:pt>
                <c:pt idx="5">
                  <c:v>46</c:v>
                </c:pt>
                <c:pt idx="6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81 до 99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Гильбиринская СОШ</c:v>
                </c:pt>
                <c:pt idx="3">
                  <c:v>Гурульбинская СОШ</c:v>
                </c:pt>
                <c:pt idx="4">
                  <c:v>Нижне-Иволгинская СОШ</c:v>
                </c:pt>
                <c:pt idx="5">
                  <c:v>Оронгойская СОШ</c:v>
                </c:pt>
                <c:pt idx="6">
                  <c:v>Иволгинская ВСОШ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26</c:v>
                </c:pt>
                <c:pt idx="1">
                  <c:v>29.8</c:v>
                </c:pt>
                <c:pt idx="2">
                  <c:v>0</c:v>
                </c:pt>
                <c:pt idx="3">
                  <c:v>9</c:v>
                </c:pt>
                <c:pt idx="4">
                  <c:v>0</c:v>
                </c:pt>
                <c:pt idx="5">
                  <c:v>9</c:v>
                </c:pt>
                <c:pt idx="6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100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Иволгинская СОШ</c:v>
                </c:pt>
                <c:pt idx="1">
                  <c:v>Сотниковская СОШ</c:v>
                </c:pt>
                <c:pt idx="2">
                  <c:v>Гильбиринская СОШ</c:v>
                </c:pt>
                <c:pt idx="3">
                  <c:v>Гурульбинская СОШ</c:v>
                </c:pt>
                <c:pt idx="4">
                  <c:v>Нижне-Иволгинская СОШ</c:v>
                </c:pt>
                <c:pt idx="5">
                  <c:v>Оронгойская СОШ</c:v>
                </c:pt>
                <c:pt idx="6">
                  <c:v>Иволгинская ВСОШ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overlap val="100"/>
        <c:axId val="122357632"/>
        <c:axId val="122359168"/>
      </c:barChart>
      <c:catAx>
        <c:axId val="122357632"/>
        <c:scaling>
          <c:orientation val="minMax"/>
        </c:scaling>
        <c:axPos val="b"/>
        <c:tickLblPos val="nextTo"/>
        <c:crossAx val="122359168"/>
        <c:crosses val="autoZero"/>
        <c:auto val="1"/>
        <c:lblAlgn val="ctr"/>
        <c:lblOffset val="100"/>
      </c:catAx>
      <c:valAx>
        <c:axId val="122359168"/>
        <c:scaling>
          <c:orientation val="minMax"/>
        </c:scaling>
        <c:axPos val="l"/>
        <c:majorGridlines/>
        <c:numFmt formatCode="General" sourceLinked="1"/>
        <c:tickLblPos val="nextTo"/>
        <c:crossAx val="1223576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2E075-1321-45AB-B729-A3276FA387DF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23700-5C40-4CEA-9C49-E13B8EC7D2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D6AC8-274C-4F3F-A381-A848263798F2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9DD85-0D74-40DD-A535-F16142B4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 результатах участия обучающихся Иволгинского района в мониторинговых  исследованиях  по русскому языку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5000636"/>
            <a:ext cx="6143668" cy="92869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Ленхобоева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Т.С., специалист отдела дошкольного и общего образования МКУ «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волгинское  РУО»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1960" y="6165304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27.04.2021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Школы  Иволгинского района,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использующие Банк тренировочных заданий по функциональной грамотности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571610"/>
          <a:ext cx="8258204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9338"/>
                <a:gridCol w="3268866"/>
              </a:tblGrid>
              <a:tr h="71438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школы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обучающихся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Иволгинская СОШ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Сотниковская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188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Гильбиринская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Нижне-Иволгинская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Оронгойская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 школьного филологического образования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Результаты исследований предметных и методических компетенций учителей, проведенные по Приказу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№05-307 от 29.08. 2018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От 09.04. 2016г. Распоряжением Правительства РФ была принята Концепция преподавания русского языка и литературы в РФ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ВПР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русский язык 4 класс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2019г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792"/>
                <a:gridCol w="785818"/>
                <a:gridCol w="1000132"/>
                <a:gridCol w="1000132"/>
                <a:gridCol w="928694"/>
                <a:gridCol w="154303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Сотниковская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43,3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26,7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Ванданова Т.Н.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29,6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55,6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7,4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Будаева Л.Ц.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22,2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29,7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44,4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3,7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Цыбикмитова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С.Ж.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3,7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25,9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59,3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11,1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Буянтуева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Е.Б.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22,6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54,8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19,4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Ошорова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Н.Б.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10,7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21,4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53,6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14,3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Вишнякова Н.Г.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Верхне-Иволгинская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Мижитова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Б-Ц. Д.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Ганзуринская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Батожаргалова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Г. 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Гильбиринская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41,7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41,7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16,6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Бадмажапова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25"/>
          <a:ext cx="8229600" cy="614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602"/>
                <a:gridCol w="1357322"/>
                <a:gridCol w="1000132"/>
                <a:gridCol w="928694"/>
                <a:gridCol w="785818"/>
                <a:gridCol w="1543032"/>
              </a:tblGrid>
              <a:tr h="3708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14,8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11,2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Ангархаева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14,8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Будажапова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С.С.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Каленовская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Кулябина И.А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Кибалинская ООШ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Золотухина А. М.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Колобковская ООШ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Денисенко Т. В.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Краснояровская ООШ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Жапова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Э.С..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Нижне-Иволгинская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Коногорова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А.А.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Романова Ж.В.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Омоктуева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А.С.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Очирова И.Ж.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Оронгойская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26,3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42,1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15,8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Бальжинимаева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Э.В.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Саганова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Н.П.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Тапхарская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Айсуева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Н.А.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Ошурковская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Доржиева Т.С.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9690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ВПР  русский язык 5 класс 2019г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071545"/>
          <a:ext cx="9001158" cy="5834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410"/>
                <a:gridCol w="1021077"/>
                <a:gridCol w="887925"/>
                <a:gridCol w="1071570"/>
                <a:gridCol w="714380"/>
                <a:gridCol w="1928796"/>
              </a:tblGrid>
              <a:tr h="463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Распределение групп баллов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%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Ф.И.О.учителя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08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</a:t>
                      </a: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«2»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«3»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«4»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«5»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Верхне-Иволгинская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Татаров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П. Б.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Ганзуринская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Цыренова В. А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Гильбиринская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Дашиева С.Н.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Гурульбинская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Тудупдашиева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Б.Т.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Каленовская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18,5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Жимбеева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С.Д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Кибалинская ООШ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Собенникова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 В.</a:t>
                      </a:r>
                    </a:p>
                  </a:txBody>
                  <a:tcPr marL="68580" marR="68580" marT="0" marB="0"/>
                </a:tc>
              </a:tr>
              <a:tr h="694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Колобковская ООШ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Хлебодарова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Е.В.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214292"/>
          <a:ext cx="8715436" cy="6643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1214446"/>
                <a:gridCol w="1143008"/>
                <a:gridCol w="928694"/>
                <a:gridCol w="857256"/>
                <a:gridCol w="1643074"/>
              </a:tblGrid>
              <a:tr h="362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Краснояровская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ООШ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Жапова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Э.С.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230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Нижне-Иволгинская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Захарова Н.Ф.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Бальчинова С.Д.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Цыдыпова С.Б.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18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Оронгойская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14,2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57,1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28,7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Бимбаева Ж.Б.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5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12,5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37,5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43,8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Гомбоева И.Л.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855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Сужинская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58,5</a:t>
                      </a:r>
                      <a:endParaRPr lang="ru-RU" sz="16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12,5</a:t>
                      </a:r>
                      <a:endParaRPr lang="ru-RU" sz="16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Ранжурова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Л.Д.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2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18,2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59,1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9,1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13,6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Базарова Л.В.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2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56,3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18,7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Базарова Л.В.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1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33,3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38,9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22,2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5,6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Гомбодоржиева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Э.Д.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1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35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 </a:t>
                      </a: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Гомбодоржиева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Э.Д.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32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Тапхарская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Гумпылон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ВПР  русский язык 6 класс 2019г</a:t>
            </a:r>
            <a:r>
              <a:rPr lang="ru-RU" sz="3600" dirty="0">
                <a:ea typeface="Times New Roman"/>
                <a:cs typeface="Times New Roman"/>
              </a:rPr>
              <a:t/>
            </a:r>
            <a:br>
              <a:rPr lang="ru-RU" sz="3600" dirty="0">
                <a:ea typeface="Times New Roman"/>
                <a:cs typeface="Times New Roman"/>
              </a:rPr>
            </a:b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" y="1071546"/>
          <a:ext cx="9144001" cy="535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27"/>
                <a:gridCol w="1214446"/>
                <a:gridCol w="1000132"/>
                <a:gridCol w="1071570"/>
                <a:gridCol w="1000132"/>
                <a:gridCol w="1928794"/>
              </a:tblGrid>
              <a:tr h="544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  русский язык 6 класс 2019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11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695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Сотниковская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Ерофеевская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В.Г.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Аюшинова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Н.А.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7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28,6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28,6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Гомбоцыренова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55,6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25,9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Халбаева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З.И.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Янжимаева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С.Б.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Верхне-Иволгинская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Татаров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П. Б.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Ганзуринская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Цыренова В. А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Гильбиринская СОШ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6,2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Дашиева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С.Н.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86106"/>
          <a:ext cx="9144000" cy="5228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928694"/>
                <a:gridCol w="1071570"/>
                <a:gridCol w="928694"/>
                <a:gridCol w="714380"/>
                <a:gridCol w="2071670"/>
              </a:tblGrid>
              <a:tr h="573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Гурульбинская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Бадмаева Т.В.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1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Каленовская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Жимбеева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С.Д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9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Кибалинская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Собенникова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Г. В.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0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Колобковская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Хлебодарова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Е. В.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Краснояровская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Жапова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Э.С..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65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Нижне-Иволгинская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Бальчинова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Бальчинова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Оронгойская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Будаева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Г.Ш.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8535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Соломинская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Э.Д.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8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Ранжурова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Л.Д.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8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19,1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38,1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Гомбодоржиева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Э.Д.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Гомбодоржиева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Э.Д.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апхарская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СОШ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Гумпылон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Т.Б.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43971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ВПР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русский язык 7 класс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2019г.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57231"/>
          <a:ext cx="9144000" cy="651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786"/>
                <a:gridCol w="1199213"/>
                <a:gridCol w="1124262"/>
                <a:gridCol w="1124262"/>
                <a:gridCol w="799477"/>
                <a:gridCol w="1524000"/>
              </a:tblGrid>
              <a:tr h="567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  русский язык 7 класс 2019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Распределение групп баллов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%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Ф.И.О.учителя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0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</a:t>
                      </a: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«2»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«3»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«4»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«5»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Верхне-Иволгинская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Мижитова Б-Ц. Д.</a:t>
                      </a:r>
                    </a:p>
                  </a:txBody>
                  <a:tcPr marL="68580" marR="68580" marT="0" marB="0"/>
                </a:tc>
              </a:tr>
              <a:tr h="433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Ганзуринская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Сондуева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Я. М</a:t>
                      </a:r>
                    </a:p>
                  </a:txBody>
                  <a:tcPr marL="68580" marR="68580" marT="0" marB="0"/>
                </a:tc>
              </a:tr>
              <a:tr h="433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Гильбиринская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Пурбуева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Д.С.</a:t>
                      </a:r>
                    </a:p>
                  </a:txBody>
                  <a:tcPr marL="68580" marR="68580" marT="0" marB="0"/>
                </a:tc>
              </a:tr>
              <a:tr h="558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Каленовская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42,8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Жимбеева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С.Д</a:t>
                      </a:r>
                    </a:p>
                  </a:txBody>
                  <a:tcPr marL="68580" marR="68580" marT="0" marB="0"/>
                </a:tc>
              </a:tr>
              <a:tr h="558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Кибалинская ООШ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Собенникова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 В.</a:t>
                      </a:r>
                    </a:p>
                  </a:txBody>
                  <a:tcPr marL="68580" marR="68580" marT="0" marB="0"/>
                </a:tc>
              </a:tr>
              <a:tr h="558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Краснояровская ООШ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Жапова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Э.С..</a:t>
                      </a:r>
                    </a:p>
                  </a:txBody>
                  <a:tcPr marL="68580" marR="68580" marT="0" marB="0"/>
                </a:tc>
              </a:tr>
              <a:tr h="558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Оронгойская СОШ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54,8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25,8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95"/>
                        </a:lnSpc>
                        <a:spcBef>
                          <a:spcPts val="145"/>
                        </a:spcBef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Гомбоева И.Л.</a:t>
                      </a:r>
                    </a:p>
                  </a:txBody>
                  <a:tcPr marL="68580" marR="68580" marT="0" marB="0"/>
                </a:tc>
              </a:tr>
              <a:tr h="56705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Соломинская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Э.Д.</a:t>
                      </a:r>
                    </a:p>
                  </a:txBody>
                  <a:tcPr marL="68580" marR="68580" marT="0" marB="0" anchor="ctr"/>
                </a:tc>
              </a:tr>
              <a:tr h="567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Ранжурова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Л.Д.</a:t>
                      </a:r>
                    </a:p>
                  </a:txBody>
                  <a:tcPr marL="68580" marR="68580" marT="0" marB="0" anchor="ctr"/>
                </a:tc>
              </a:tr>
              <a:tr h="5670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62,5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29,2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8,3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Найданова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В.А.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0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МОУ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Тапхарская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Гумпылон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Т.Б.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ВПР 2020г. 5 класс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0" y="1600200"/>
          <a:ext cx="847252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4"/>
                <a:gridCol w="1317304"/>
                <a:gridCol w="1694504"/>
                <a:gridCol w="1694504"/>
                <a:gridCol w="1694504"/>
              </a:tblGrid>
              <a:tr h="37084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К-во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уч-в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«2» %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успеваемость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кач-во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знаний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РБ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12070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25,37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74,64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35,25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Иволгинск.р-н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698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40,11</a:t>
                      </a:r>
                      <a:endParaRPr lang="ru-RU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59,89</a:t>
                      </a:r>
                      <a:endParaRPr lang="ru-RU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27,51</a:t>
                      </a:r>
                      <a:endParaRPr lang="ru-RU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Иволгинская 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152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35,53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64,47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28,94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Сотниковск.СОШ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194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30,41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69,59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37,12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Верхне-Иволг.СОШ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23,08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76,91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30,76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Гильбиринск.СОШ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33,33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66,66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58,33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Нижне-Иволг.СОШ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43,75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56,25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Тапхарская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18,18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81,82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63,64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Сужинская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79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34,18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65,82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30,38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Гурульбинск.СОШ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51,02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48,97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16,32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72452" cy="11334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Качество образования-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стратегический приоритет  в развитии Российской Федерации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регулярное обновление и модернизация ФГОС,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обеспечение соответствия уровня подготовки обучающихся действующим стандартам, развитие их таланта,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обеспечение качественного образования,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преодоление любых форм неравенства,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обусловленных социально- экономическими, этнокультурными и другими факторами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dropi.ru/img/uploads/2018-12-14/6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643314"/>
            <a:ext cx="207170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758138" cy="64291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Результаты ВПР 2020г. 6 класс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500041"/>
          <a:ext cx="9144001" cy="680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64"/>
                <a:gridCol w="2071703"/>
                <a:gridCol w="1143008"/>
                <a:gridCol w="1550065"/>
                <a:gridCol w="1378861"/>
              </a:tblGrid>
              <a:tr h="632026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К-во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уч-в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«2» %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успеваемость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кач-во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знаний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Республика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Бурятия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11424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31,71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68.29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28,51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Иволгинский</a:t>
                      </a:r>
                      <a:r>
                        <a:rPr lang="ru-RU" baseline="0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51,62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48,38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19,65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70,92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29,08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7,09</a:t>
                      </a:r>
                      <a:endParaRPr lang="ru-RU" dirty="0"/>
                    </a:p>
                  </a:txBody>
                  <a:tcPr/>
                </a:tc>
              </a:tr>
              <a:tr h="458675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Верхне-Иволгинская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</a:t>
                      </a:r>
                      <a:endParaRPr lang="ru-RU" b="1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Гильбинская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13,33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86,67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Нижне-Иволгинская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40,43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59,58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25,54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Тапхарская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7,69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92,3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23,07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Сужинская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51,16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48,84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18,61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Гурульбинская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28,81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71,18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47,45</a:t>
                      </a:r>
                      <a:endParaRPr lang="ru-RU" b="1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Ганзуринская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16,67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83,33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50</a:t>
                      </a:r>
                      <a:endParaRPr lang="ru-RU" b="1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Каленовская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66,67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Кибалинская</a:t>
                      </a:r>
                      <a:r>
                        <a:rPr lang="ru-RU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Краснояровская</a:t>
                      </a:r>
                      <a:r>
                        <a:rPr lang="ru-RU" baseline="0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14,29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85,71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63202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Колобковская</a:t>
                      </a:r>
                      <a:r>
                        <a:rPr lang="ru-RU" dirty="0" smtClean="0"/>
                        <a:t> ООШ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</a:tr>
              <a:tr h="389529">
                <a:tc>
                  <a:txBody>
                    <a:bodyPr/>
                    <a:lstStyle/>
                    <a:p>
                      <a:r>
                        <a:rPr lang="ru-RU" dirty="0" smtClean="0"/>
                        <a:t>СОШ </a:t>
                      </a:r>
                      <a:r>
                        <a:rPr lang="ru-RU" dirty="0" err="1" smtClean="0"/>
                        <a:t>Хойтобэеэ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70,49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29,51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9,84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7254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ВПР 2020г. 7 класс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28688"/>
          <a:ext cx="9144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50"/>
                <a:gridCol w="1428760"/>
                <a:gridCol w="1714512"/>
                <a:gridCol w="1571636"/>
                <a:gridCol w="16430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Бурятия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К-во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- 10301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«2»  -  37,83%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«5» -3,43 %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-23,76%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Иволгинский</a:t>
                      </a:r>
                      <a:r>
                        <a:rPr lang="ru-RU" baseline="0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441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54,2%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0,91%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14,97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Сотниковская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49,32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12,84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Верхне-Иволгинская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60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Гильбинская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16,67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44,44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Нижне-Иволгинская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73,81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9,52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Тапхарская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22,22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11,11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33,33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Сужинская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Гурульбинская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36,54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3,85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28,85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Ганзуринская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33,33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Каленовская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15,38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38,46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Кибалинская</a:t>
                      </a:r>
                      <a:r>
                        <a:rPr lang="ru-RU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Краснояровская</a:t>
                      </a:r>
                      <a:r>
                        <a:rPr lang="ru-RU" baseline="0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Колобковская</a:t>
                      </a:r>
                      <a:r>
                        <a:rPr lang="ru-RU" dirty="0" smtClean="0"/>
                        <a:t> ООШ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СОШ </a:t>
                      </a:r>
                      <a:r>
                        <a:rPr lang="ru-RU" dirty="0" err="1" smtClean="0"/>
                        <a:t>Хойтобэеэ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94,83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7254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ВПР 2020г. 8 класс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28688"/>
          <a:ext cx="9144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50"/>
                <a:gridCol w="1428760"/>
                <a:gridCol w="1714512"/>
                <a:gridCol w="1571636"/>
                <a:gridCol w="164304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Республика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Бурятия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К-во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- 9109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«2»  -  35,76%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«5» -2,33 %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-22,52%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Иволгинский</a:t>
                      </a:r>
                      <a:r>
                        <a:rPr lang="ru-RU" baseline="0" dirty="0" smtClean="0"/>
                        <a:t> 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437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59,04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0,46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15,11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65,52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18,85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Сотниковская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48,82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29,41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Верхне-Иволгинская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40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Гильбинская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35,71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Нижне-Иволгинская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5,41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Тапхарская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12,5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Сужинская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Ганзуринская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28,57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28,57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Каленовская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50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Кибалинская</a:t>
                      </a:r>
                      <a:r>
                        <a:rPr lang="ru-RU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Краснояровская</a:t>
                      </a:r>
                      <a:r>
                        <a:rPr lang="ru-RU" baseline="0" dirty="0" smtClean="0"/>
                        <a:t> ООШ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Колобковская</a:t>
                      </a:r>
                      <a:r>
                        <a:rPr lang="ru-RU" dirty="0" smtClean="0"/>
                        <a:t> ООШ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СОШ </a:t>
                      </a:r>
                      <a:r>
                        <a:rPr lang="ru-RU" dirty="0" err="1" smtClean="0"/>
                        <a:t>Хойтобэеэ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79,17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4,65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93978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ВПР 2020г.  9 класс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(на усмотрение ОО)</a:t>
            </a:r>
            <a:endParaRPr lang="ru-RU" sz="22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478"/>
                <a:gridCol w="1428760"/>
                <a:gridCol w="1357322"/>
                <a:gridCol w="1285884"/>
                <a:gridCol w="14001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Группы участников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К-во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участников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«2»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«5»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Качество знаний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Республика Бурятия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3789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42,52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2,35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24,92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Иволгинский район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198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65,66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0,51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11,62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Иволгинская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82,24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6,54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Гильбиринская</a:t>
                      </a:r>
                      <a:r>
                        <a:rPr lang="ru-RU" baseline="0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28,57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Сужинская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17,65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Ганзуринская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Кибалинская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СОШ </a:t>
                      </a:r>
                      <a:r>
                        <a:rPr lang="ru-RU" dirty="0" err="1" smtClean="0"/>
                        <a:t>Хойтобэе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285729"/>
          <a:ext cx="7858180" cy="3000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857224" y="3071810"/>
          <a:ext cx="771530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2844" y="857232"/>
            <a:ext cx="1152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2019г.</a:t>
            </a:r>
          </a:p>
          <a:p>
            <a:r>
              <a:rPr lang="ru-RU" b="1" dirty="0" smtClean="0"/>
              <a:t>7 класс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2844" y="4000504"/>
            <a:ext cx="1241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2020г.</a:t>
            </a:r>
          </a:p>
          <a:p>
            <a:r>
              <a:rPr lang="ru-RU" b="1" dirty="0" smtClean="0"/>
              <a:t>8 класс</a:t>
            </a:r>
            <a:endParaRPr lang="ru-RU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7254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ОГЭ по русскому языку 2019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28670"/>
          <a:ext cx="9165600" cy="6150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720"/>
                <a:gridCol w="208280"/>
                <a:gridCol w="738182"/>
                <a:gridCol w="785818"/>
                <a:gridCol w="357190"/>
                <a:gridCol w="1071570"/>
                <a:gridCol w="116840"/>
                <a:gridCol w="883292"/>
                <a:gridCol w="2164708"/>
              </a:tblGrid>
              <a:tr h="4138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4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3883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Иволгинская СОШ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23,8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57,2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19,0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Эрдыниева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С.Ф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34,8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39,1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26,1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Эрдыниева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С.Ф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Лыгденова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Е.Ц.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7,4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55,6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37,0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Трофимова Л.З.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68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Сотниковская СОШ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31.0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48.3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20.7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Гомбоцыренова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Т. 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41.4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34.5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24.1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Аюшинова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Н. 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43.3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26.7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Гомбоцыренова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Т.А.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1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Верхне-Иволгинская СОШ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Татаров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П. 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1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Ганзуринская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Сондуева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Я. М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3"/>
          <a:ext cx="9144000" cy="7845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868"/>
                <a:gridCol w="1214446"/>
                <a:gridCol w="1000132"/>
                <a:gridCol w="928694"/>
                <a:gridCol w="857256"/>
                <a:gridCol w="1571604"/>
              </a:tblGrid>
              <a:tr h="42860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Гурульбинская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Бадмаева Т.В.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69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Бадмаева Т.В.</a:t>
                      </a:r>
                      <a:endParaRPr lang="ru-RU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Каленовская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Назимова Л.Г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Кибалинская ООШ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Собенникова Г. В.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Колобковская ООШ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Петренко М.А.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Краснояровская ООШ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Жапова Э.С.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093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Нижне-Иволгинская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Бальчинова С.Д.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9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Захарова Н.Ф.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Оронгойская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42,4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42,4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15,2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Бимбаева Ж.Б.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4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Сужинская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Соломинская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Э.Д.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4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Тапхарская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Гумпылон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Иволгинская ВСОШ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Цыбикова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ОГЭ по русскому языку 2019г.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прогноз ЕГЭ 2021г.</a:t>
            </a:r>
            <a:endParaRPr lang="ru-RU" sz="32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34366"/>
          <a:ext cx="9143999" cy="662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30"/>
                <a:gridCol w="1214446"/>
                <a:gridCol w="1000132"/>
                <a:gridCol w="928069"/>
                <a:gridCol w="786443"/>
                <a:gridCol w="1714479"/>
              </a:tblGrid>
              <a:tr h="42635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Русский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язык ЕГЭ 2019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67236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 преодолели мин.порог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минимал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60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80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81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401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Иволгинская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19,3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37,0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43,5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Трифонова Т.С.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0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Бальчинова Т.В.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Шабаринова В.Ю.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Сотниковская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Аюшинова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Н.А.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Верхне-Иволгинская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Татаров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П. 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Ганзуринская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Сондуева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Я.М.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Гильбиринская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22,4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Будаева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Д.Ц.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Гурульбинская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 2019 тренировочный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Цыбикжапова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Гурульбинская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июнь 2019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Цыбикжапова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8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Нижне-Иволгинская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Бальчинова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С.Д.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Оронгойская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5,8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11,7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Гомбоева И.Л.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Сужинская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Ранжурова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Л.Д.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Иволгинская ВСОШ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Запханова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428601"/>
          <a:ext cx="8929718" cy="6354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60"/>
                <a:gridCol w="857256"/>
                <a:gridCol w="1000132"/>
                <a:gridCol w="1000132"/>
                <a:gridCol w="857256"/>
                <a:gridCol w="785818"/>
                <a:gridCol w="1500164"/>
              </a:tblGrid>
              <a:tr h="6014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 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русский язык 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ЕГЭ 2020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3155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 преодолели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миним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порога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миним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до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баллов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70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Иволгинская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Иванова Т.Н.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Алексанян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Е.Н.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Бальжирова Х.Ц.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Сотниковская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4.2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31.9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33.3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29.8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Ерофеевская В.Г.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5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Гильбиринская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Будаева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Д.Ц.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июль 2020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Цыбикжапова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Нижне-Иволгинская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Захарова Н.Ф.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6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Оронгойская 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Бимбаева Ж.Б.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6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Иволгинская ВСОШ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Запханова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Е.В.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Систематическая диагностика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PISA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)(PIRLS, ICCS, TALIS и т. п.).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национальные исследования качества образования (НИКО), мониторинг формирования функциональной грамотности обучающихся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всероссийские проверочные работы (ВПР)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единый государственный экзамен (ЕГЭ), основной государственный экзамен (ОГЭ)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региональные и муниципальные мониторинговые исследования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процедуры оценки качества подготовки  обучающихся, связанные с развитием современных инструментов оценки качества образования по национальному проекту «Образование».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429264"/>
            <a:ext cx="211264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0"/>
          <a:ext cx="7858180" cy="3429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928662" y="3286124"/>
          <a:ext cx="7929618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1071546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ЕГЭ 2019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450057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ЕГЭ 2020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Региональный конкурс по функциональной грамотности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«Путешествие Ирбиса по Бурятии».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20.04.2021г.    - 5 классы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Приказ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РБ от 15.02.2021г.№211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«Об утверждении плана мероприятий по повышению качества образования на основе результатов международных сопоставительных исследований качества образования в Республике Бурятия на 2021 год»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72 обучающихся из 1032 пятиклассников   -   9,8 %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МАОУ «Иволгинская СОШ»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30 человек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МОУ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Ганзуринская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СОШ» - 7 человек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МОУ «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Гильбиринская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СОШ» - 15 человек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МОУ «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Верхне-Иволгинская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СОШ» - 15 человек</a:t>
            </a: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Цыбикова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Дарима,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Цыренгармаева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Дари)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МОУ «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Каленовская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СОШ» - 5 человек</a:t>
            </a:r>
            <a:endParaRPr lang="ru-RU" sz="2400" dirty="0" smtClean="0">
              <a:ea typeface="Times New Roman"/>
              <a:cs typeface="Times New Roman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МОУ «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Нижне-Иволгинская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СОШ» - 30 человек</a:t>
            </a:r>
          </a:p>
          <a:p>
            <a:endParaRPr lang="ru-RU" sz="2400" dirty="0" smtClean="0">
              <a:ea typeface="Times New Roman"/>
              <a:cs typeface="Times New Roman"/>
            </a:endParaRPr>
          </a:p>
          <a:p>
            <a:endParaRPr lang="ru-RU" sz="2400" dirty="0" smtClean="0">
              <a:ea typeface="Times New Roman"/>
              <a:cs typeface="Times New Roman"/>
            </a:endParaRPr>
          </a:p>
          <a:p>
            <a:endParaRPr lang="ru-RU" sz="2400" dirty="0" smtClean="0">
              <a:ea typeface="Times New Roman"/>
              <a:cs typeface="Times New Roman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PISA оценивает потенциал подрастающего поколения.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Россия принимает участие в исследовании с 2020 года. (1 раз в 3 года)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читательская грамотность;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естественнонаучная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компьютерная грамотность. </a:t>
            </a:r>
          </a:p>
        </p:txBody>
      </p:sp>
      <p:pic>
        <p:nvPicPr>
          <p:cNvPr id="4" name="Рисунок 3" descr="http://www.ds45.detkin-club.ru/images/events/scale_1200_5fae598a1835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3143248"/>
            <a:ext cx="171451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PISA-for-Schools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 (PISA для школ)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Приказу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РБ №1445 от 25.09.2019 г. « О проведении общероссийской оценки по модели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составлена база образовательных организаций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октябре - ноябре 2019 г.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Социологические опросы оценки удовлетворенности качеством образования, в которых приняли участие обучающиеся общеобразовательных организаций, их родители, руководители и педагогические работники. Определены были координаторы социологических опросов.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формате апробации в социологических опросах приняли участие 10 общеобразовательных организаций РБ.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вовлеченность обучающихся в образовательный процесс, удовлетворенность качеством общего образования,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востребованность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результатов общего образования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643578"/>
            <a:ext cx="207167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PISA для школ в Иволгинском районе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Компьютерное тестирование прошли 145 обучающихся от 15 до 16 лет, попавших в случайную выборку, рожденных в период 28.08.2003г. по 15.08.2004г. Это 144 человека в возрасте 15 лет    9-10 классов, 1 человек – 11 класса. </a:t>
            </a:r>
          </a:p>
          <a:p>
            <a:r>
              <a:rPr lang="ru-RU" dirty="0" smtClean="0"/>
              <a:t>МАОУ «Иволгинская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к проведению исследования в Иволгинском районе было привлечено 28 учителей: </a:t>
            </a:r>
          </a:p>
          <a:p>
            <a:r>
              <a:rPr lang="ru-RU" dirty="0" smtClean="0"/>
              <a:t>МАОУ «Иволгинская СОШ» - 9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 - 10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- 9 человек.</a:t>
            </a:r>
          </a:p>
          <a:p>
            <a:r>
              <a:rPr lang="ru-RU" dirty="0" smtClean="0"/>
              <a:t> Для объективности  проведения присутствовали 9 общественных наблюдателей. </a:t>
            </a:r>
          </a:p>
          <a:p>
            <a:r>
              <a:rPr lang="ru-RU" dirty="0" smtClean="0"/>
              <a:t>Выполненные задания оценивались экспертами, прошедшими отбор и обучение</a:t>
            </a:r>
            <a:r>
              <a:rPr lang="ru-RU" smtClean="0"/>
              <a:t>. </a:t>
            </a:r>
            <a:endParaRPr lang="ru-RU" dirty="0" smtClean="0"/>
          </a:p>
          <a:p>
            <a:r>
              <a:rPr lang="ru-RU" dirty="0" smtClean="0"/>
              <a:t> МКУ «Иволгинское РУО» изучен региональный отчет ФГБУ «ФИОКО» в 2019г. по результатам этих исследований.</a:t>
            </a:r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1424" y="0"/>
            <a:ext cx="161257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Региональная оценка по модели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PISA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401080" cy="4710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80"/>
                <a:gridCol w="1414756"/>
                <a:gridCol w="1385604"/>
                <a:gridCol w="1400180"/>
                <a:gridCol w="1400180"/>
                <a:gridCol w="1400180"/>
              </a:tblGrid>
              <a:tr h="1511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Название ОО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участников исследования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Читательская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Математическая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Естественнонаучная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Резильентные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ОО</a:t>
                      </a:r>
                      <a:endParaRPr lang="ru-RU" sz="1600" b="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МАОУ Иволгинская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478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нерезильентные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482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нерезильентные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СОШ"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480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471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451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остальные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86834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Региональная оценка по модели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PISA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учащихся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1" y="1219200"/>
          <a:ext cx="8929719" cy="529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</a:tblGrid>
              <a:tr h="1750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Название ОО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резильентных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учащихся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учащихся, отметивших наличие плохой дисциплины на уроках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 с высокой мотивацией к изучению математики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Учащиеся, подвергавшиеся социальным формам травли несколько раз в месяц или чаще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Учащиеся, подвергавшиеся агрессивным формам травли несколько раз в месяц или чаще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численности участников ЕГЭ к ОГЭ в 2019 г.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списке "Школы с низкими образовательными результатами"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учащихся, выбравших профильную математику для сдачи ЕГЭ в 2019 г.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МАОУ Иволгинская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5,6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25,9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24,1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27,8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11,1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66,0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24,2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8,8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23,5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35,3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20,6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2,9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42,1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нет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СОШ"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0,0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нет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Результаты МО в сравнении с РБ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7615262" cy="335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4929199"/>
            <a:ext cx="821536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по читательской и математической грамотностям выше региональных на 8 и 6 баллов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соответственно, а по естественнонаучной грамотности ниже на 2 балла. Ни одна школа не является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резильентной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но есть 4,8%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резильентных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2543</Words>
  <Application>Microsoft Office PowerPoint</Application>
  <PresentationFormat>Экран (4:3)</PresentationFormat>
  <Paragraphs>1231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О результатах участия обучающихся Иволгинского района в мониторинговых  исследованиях  по русскому языку</vt:lpstr>
      <vt:lpstr>Качество образования-  стратегический приоритет  в развитии Российской Федерации</vt:lpstr>
      <vt:lpstr>Систематическая диагностика</vt:lpstr>
      <vt:lpstr>PISA оценивает потенциал подрастающего поколения.</vt:lpstr>
      <vt:lpstr>«PISA-for-Schools» (PISA для школ)</vt:lpstr>
      <vt:lpstr>PISA для школ в Иволгинском районе</vt:lpstr>
      <vt:lpstr>Региональная оценка по модели PISA  </vt:lpstr>
      <vt:lpstr>Региональная оценка по модели PISA  113 учащихся</vt:lpstr>
      <vt:lpstr>Результаты МО в сравнении с РБ </vt:lpstr>
      <vt:lpstr>Школы  Иволгинского района, использующие Банк тренировочных заданий по функциональной грамотности</vt:lpstr>
      <vt:lpstr>Развитие  школьного филологического образования</vt:lpstr>
      <vt:lpstr>ВПР  русский язык 4 класс 2019г.</vt:lpstr>
      <vt:lpstr>Слайд 13</vt:lpstr>
      <vt:lpstr>ВПР  русский язык 5 класс 2019г</vt:lpstr>
      <vt:lpstr>Слайд 15</vt:lpstr>
      <vt:lpstr>ВПР  русский язык 6 класс 2019г </vt:lpstr>
      <vt:lpstr>Слайд 17</vt:lpstr>
      <vt:lpstr>ВПР  русский язык 7 класс 2019г.</vt:lpstr>
      <vt:lpstr>Результаты ВПР 2020г. 5 класс</vt:lpstr>
      <vt:lpstr>Результаты ВПР 2020г. 6 класс</vt:lpstr>
      <vt:lpstr>Результаты ВПР 2020г. 7 класс</vt:lpstr>
      <vt:lpstr>Результаты ВПР 2020г. 8 класс</vt:lpstr>
      <vt:lpstr>Результаты ВПР 2020г.  9 класс (на усмотрение ОО)</vt:lpstr>
      <vt:lpstr>Слайд 24</vt:lpstr>
      <vt:lpstr>ОГЭ по русскому языку 2019</vt:lpstr>
      <vt:lpstr>Слайд 26</vt:lpstr>
      <vt:lpstr>ОГЭ по русскому языку 2019г.                                               прогноз ЕГЭ 2021г.</vt:lpstr>
      <vt:lpstr>Слайд 28</vt:lpstr>
      <vt:lpstr>Слайд 29</vt:lpstr>
      <vt:lpstr>Слайд 30</vt:lpstr>
      <vt:lpstr>Региональный конкурс по функциональной грамотности  «Путешествие Ирбиса по Бурятии».   20.04.2021г.    - 5 классы  </vt:lpstr>
      <vt:lpstr>Слайд 32</vt:lpstr>
    </vt:vector>
  </TitlesOfParts>
  <Company>ruo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86</cp:revision>
  <dcterms:created xsi:type="dcterms:W3CDTF">2021-04-23T00:33:08Z</dcterms:created>
  <dcterms:modified xsi:type="dcterms:W3CDTF">2021-07-28T03:40:20Z</dcterms:modified>
</cp:coreProperties>
</file>