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4" r:id="rId4"/>
    <p:sldId id="276" r:id="rId5"/>
    <p:sldId id="277" r:id="rId6"/>
    <p:sldId id="278" r:id="rId7"/>
    <p:sldId id="298" r:id="rId8"/>
    <p:sldId id="297" r:id="rId9"/>
    <p:sldId id="299" r:id="rId10"/>
    <p:sldId id="279" r:id="rId11"/>
    <p:sldId id="280" r:id="rId12"/>
    <p:sldId id="281" r:id="rId13"/>
    <p:sldId id="283" r:id="rId14"/>
    <p:sldId id="286" r:id="rId15"/>
    <p:sldId id="289" r:id="rId16"/>
    <p:sldId id="293" r:id="rId17"/>
    <p:sldId id="287" r:id="rId18"/>
    <p:sldId id="290" r:id="rId19"/>
    <p:sldId id="292" r:id="rId20"/>
    <p:sldId id="294" r:id="rId21"/>
    <p:sldId id="291" r:id="rId22"/>
    <p:sldId id="261" r:id="rId23"/>
  </p:sldIdLst>
  <p:sldSz cx="9144000" cy="6858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PISA\&#1048;&#1074;&#1086;&#1083;&#1075;&#1080;&#1085;&#1089;&#1082;&#1080;&#1081;%20&#1088;&#1072;&#1081;&#1086;&#108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72;&#1089;&#1090;&#1103;\Desktop\&#1054;&#1073;&#1097;&#1072;&#1103;\&#1056;&#1077;&#1075;&#1080;&#1086;&#1085;%20&#1084;&#1086;&#1085;&#1080;&#1090;&#1086;&#1088;&#1080;&#1085;&#1075;&#1080;\2020%20&#1075;\&#1048;&#1089;&#1090;&#1086;&#1088;&#1080;&#1103;%20&#1042;&#1054;&#1074;%2011%20&#1082;&#1083;&#1072;&#1089;&#1089;\&#1048;&#1089;&#1090;&#1086;&#1088;&#1080;&#1103;%20&#1042;&#1054;&#1074;%2011%20&#1082;&#1083;&#1072;&#1089;&#108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Лист1!$F$7</c:f>
              <c:strCache>
                <c:ptCount val="1"/>
                <c:pt idx="0">
                  <c:v>Иволгинский район</c:v>
                </c:pt>
              </c:strCache>
            </c:strRef>
          </c:tx>
          <c:spPr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0"/>
                  <c:y val="9.259259259259491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9.722222222222226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5197740112995193E-3"/>
                  <c:y val="9.722222222222226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Лист1!$G$6:$I$6</c:f>
              <c:strCache>
                <c:ptCount val="3"/>
                <c:pt idx="0">
                  <c:v>Читательская грамотность</c:v>
                </c:pt>
                <c:pt idx="1">
                  <c:v>Математическая грамотность</c:v>
                </c:pt>
                <c:pt idx="2">
                  <c:v>Естественнонаучная грамотность</c:v>
                </c:pt>
              </c:strCache>
            </c:strRef>
          </c:cat>
          <c:val>
            <c:numRef>
              <c:f>Лист1!$G$7:$I$7</c:f>
              <c:numCache>
                <c:formatCode>0</c:formatCode>
                <c:ptCount val="3"/>
                <c:pt idx="0">
                  <c:v>474.15000000000032</c:v>
                </c:pt>
                <c:pt idx="1">
                  <c:v>471.92999999999893</c:v>
                </c:pt>
                <c:pt idx="2">
                  <c:v>460.71000000000004</c:v>
                </c:pt>
              </c:numCache>
            </c:numRef>
          </c:val>
        </c:ser>
        <c:ser>
          <c:idx val="1"/>
          <c:order val="1"/>
          <c:tx>
            <c:strRef>
              <c:f>Лист1!$F$8</c:f>
              <c:strCache>
                <c:ptCount val="1"/>
                <c:pt idx="0">
                  <c:v>Республика Бурятия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0"/>
                  <c:y val="0.1064814814814837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0185185185185189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0.1018518518518518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Лист1!$G$6:$I$6</c:f>
              <c:strCache>
                <c:ptCount val="3"/>
                <c:pt idx="0">
                  <c:v>Читательская грамотность</c:v>
                </c:pt>
                <c:pt idx="1">
                  <c:v>Математическая грамотность</c:v>
                </c:pt>
                <c:pt idx="2">
                  <c:v>Естественнонаучная грамотность</c:v>
                </c:pt>
              </c:strCache>
            </c:strRef>
          </c:cat>
          <c:val>
            <c:numRef>
              <c:f>Лист1!$G$8:$I$8</c:f>
              <c:numCache>
                <c:formatCode>General</c:formatCode>
                <c:ptCount val="3"/>
                <c:pt idx="0">
                  <c:v>466</c:v>
                </c:pt>
                <c:pt idx="1">
                  <c:v>466</c:v>
                </c:pt>
                <c:pt idx="2">
                  <c:v>463</c:v>
                </c:pt>
              </c:numCache>
            </c:numRef>
          </c:val>
        </c:ser>
        <c:dLbls>
          <c:showVal val="1"/>
        </c:dLbls>
        <c:shape val="box"/>
        <c:axId val="73745152"/>
        <c:axId val="73746688"/>
        <c:axId val="0"/>
      </c:bar3DChart>
      <c:catAx>
        <c:axId val="737451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3746688"/>
        <c:crosses val="autoZero"/>
        <c:auto val="1"/>
        <c:lblAlgn val="ctr"/>
        <c:lblOffset val="100"/>
      </c:catAx>
      <c:valAx>
        <c:axId val="73746688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37451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Статистика по отметкам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7855924014720171E-2"/>
          <c:y val="0.35145064009855931"/>
          <c:w val="0.8564434667598666"/>
          <c:h val="0.49996893245487239"/>
        </c:manualLayout>
      </c:layout>
      <c:bar3DChart>
        <c:barDir val="col"/>
        <c:grouping val="clustered"/>
        <c:ser>
          <c:idx val="0"/>
          <c:order val="0"/>
          <c:tx>
            <c:strRef>
              <c:f>Sheet0!$A$398</c:f>
              <c:strCache>
                <c:ptCount val="1"/>
                <c:pt idx="0">
                  <c:v>10 класс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layout>
                <c:manualLayout>
                  <c:x val="-1.9444444444444445E-2"/>
                  <c:y val="-4.629629629629703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Sheet0!$B$397:$E$397</c:f>
              <c:strCach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strCache>
            </c:strRef>
          </c:cat>
          <c:val>
            <c:numRef>
              <c:f>Sheet0!$B$398:$E$398</c:f>
              <c:numCache>
                <c:formatCode>General</c:formatCode>
                <c:ptCount val="4"/>
                <c:pt idx="0">
                  <c:v>0</c:v>
                </c:pt>
                <c:pt idx="1">
                  <c:v>28.57</c:v>
                </c:pt>
                <c:pt idx="2">
                  <c:v>71.430000000000007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Sheet0!$A$399</c:f>
              <c:strCache>
                <c:ptCount val="1"/>
                <c:pt idx="0">
                  <c:v>11 класс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2"/>
              <c:layout>
                <c:manualLayout>
                  <c:x val="1.0101010101010105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Sheet0!$B$397:$E$397</c:f>
              <c:strCach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strCache>
            </c:strRef>
          </c:cat>
          <c:val>
            <c:numRef>
              <c:f>Sheet0!$B$399:$E$399</c:f>
              <c:numCache>
                <c:formatCode>General</c:formatCode>
                <c:ptCount val="4"/>
                <c:pt idx="0">
                  <c:v>0</c:v>
                </c:pt>
                <c:pt idx="1">
                  <c:v>60</c:v>
                </c:pt>
                <c:pt idx="2">
                  <c:v>40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shape val="box"/>
        <c:axId val="68060288"/>
        <c:axId val="68061824"/>
        <c:axId val="0"/>
      </c:bar3DChart>
      <c:catAx>
        <c:axId val="68060288"/>
        <c:scaling>
          <c:orientation val="minMax"/>
        </c:scaling>
        <c:axPos val="b"/>
        <c:numFmt formatCode="General" sourceLinked="0"/>
        <c:tickLblPos val="nextTo"/>
        <c:crossAx val="68061824"/>
        <c:crosses val="autoZero"/>
        <c:auto val="1"/>
        <c:lblAlgn val="ctr"/>
        <c:lblOffset val="100"/>
      </c:catAx>
      <c:valAx>
        <c:axId val="68061824"/>
        <c:scaling>
          <c:orientation val="minMax"/>
        </c:scaling>
        <c:axPos val="l"/>
        <c:majorGridlines/>
        <c:numFmt formatCode="General" sourceLinked="1"/>
        <c:tickLblPos val="nextTo"/>
        <c:crossAx val="68060288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D8691-D285-402D-9F96-23A98D1A6FD8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56457E-6909-4999-B5C8-9C9DEA2B7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928934"/>
            <a:ext cx="7067576" cy="1947866"/>
          </a:xfrm>
        </p:spPr>
        <p:txBody>
          <a:bodyPr>
            <a:normAutofit/>
          </a:bodyPr>
          <a:lstStyle/>
          <a:p>
            <a:r>
              <a:rPr lang="ru-RU" b="1" dirty="0" smtClean="0"/>
              <a:t>О результатах </a:t>
            </a:r>
            <a:r>
              <a:rPr lang="ru-RU" b="1" smtClean="0"/>
              <a:t>участия обучающихся в </a:t>
            </a:r>
            <a:r>
              <a:rPr lang="ru-RU" b="1" dirty="0" smtClean="0"/>
              <a:t>мониторингах по истории и обществознанию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Ленхобоева</a:t>
            </a:r>
            <a:r>
              <a:rPr lang="ru-RU" b="1" dirty="0" smtClean="0"/>
              <a:t> Т.С., специалист отдела дошкольного и общего образования МКУ «Иволгинское РУО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609329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22.04.2021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Школы  Иволгинского района,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использующие банк тренировочных заданий по функциональной грамотности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63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056"/>
                <a:gridCol w="3257544"/>
              </a:tblGrid>
              <a:tr h="7731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школы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обучающихся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3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Иволгинская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МАОУ Сотниковская СОШ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Гильбиринская СОШ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Нижне-Иволгинская СОШ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Оронгойская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 исторического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Результаты исследований предметных и методических компетенций учителей, проведенные по Приказу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№05-307 от 29.08. 2018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От 23.10. 2020г. Решением Коллегии 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РФ была принята Концепция преподавания учебного курса « История России» в РФ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6333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ВПР по  истории 11 класс 2020г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785796"/>
          <a:ext cx="8215369" cy="5410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188"/>
                <a:gridCol w="1338619"/>
                <a:gridCol w="1338619"/>
                <a:gridCol w="1482713"/>
                <a:gridCol w="1382785"/>
                <a:gridCol w="1301445"/>
              </a:tblGrid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Группы участников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«2»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«3»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«4»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«5»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605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4,63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34,38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49,59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11,4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02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Иволгинский муниципальный район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20,69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37,93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34,48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6,9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469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Оронгойская СОШ им.Н.Г.Балдано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17,65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29,41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41,18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11,76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02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Гильбиринская СОШ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2762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Результаты ВПР по  истории 6 класс 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3" y="571479"/>
          <a:ext cx="8786875" cy="6216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1357322"/>
                <a:gridCol w="1428760"/>
                <a:gridCol w="1428760"/>
                <a:gridCol w="1285884"/>
                <a:gridCol w="1285884"/>
              </a:tblGrid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Группы участников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10653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15,05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48,23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29,33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Иволгинский  район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31,91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41,28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21,06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5,74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МАОУ Сотниковская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31,13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39,74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23,18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5,96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Верхне-Иволгинская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9,09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27,27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45,45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18,18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Гильбиринская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11,11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33,33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5,56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Нижне-Иволгинская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28,89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46,67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17,78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6,67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Тапхарская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46,15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46,15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7,69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Сужинская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31,25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18,75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"Гурульбинская СОШ"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31,03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17,24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1,72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Ганзуринская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14,29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71,43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14,29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Каленовская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18,18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27,27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45,45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9,09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"Кибалинская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"Краснояровская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85,71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14,29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"Колобковская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21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"СОШ Хойтобэе"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63,08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24,62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10,77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1,54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2762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Результаты ВПР по  истории 7класс 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3" y="571479"/>
          <a:ext cx="8786875" cy="572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1357322"/>
                <a:gridCol w="1428760"/>
                <a:gridCol w="1428760"/>
                <a:gridCol w="1285884"/>
                <a:gridCol w="1285884"/>
              </a:tblGrid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Группы участников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10078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21,06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53,08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22,03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3,83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Иволгинский  район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38,27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46,37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14,25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МАОУ Сотниковская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34,42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54,55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10,39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0,65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Верхне-Иволгинская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11,11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44,44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33,33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11,11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Гильбиринская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5,56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66,67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27,78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Нижне-Иволгинская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55,56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41,67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2,78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 Тапхарская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62,5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МУО "Гурульбинская СОШ"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20,37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51,85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24,07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Ганзуринская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66,67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33,33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Каленовская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33,33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46,67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"Кибалинская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"Краснояровская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3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"Колобковская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3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"СОШ Хойтобэе"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86,79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9,43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3,77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2762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Результаты ВПР по  истории 8класс 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3" y="571475"/>
          <a:ext cx="8786875" cy="557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1357322"/>
                <a:gridCol w="1428760"/>
                <a:gridCol w="1428760"/>
                <a:gridCol w="1285884"/>
                <a:gridCol w="1285884"/>
              </a:tblGrid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Группы участников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7770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21,83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49,8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24,28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4,09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Иволгинский  район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51,88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35,98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11,72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МАОУ Сотниковская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47,5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41,67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0,83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4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Верхне-Иволгинская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Гильбиринская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7,69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69,23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23,08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"Гурульбинская СОШ"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64,29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28,57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7,14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Каленовская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14,29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42,86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42,86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"Кибалинская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40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"Краснояровская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66,67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33,33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"Колобковская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"СОШ Хойтобэе"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83,33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14,29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2,38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26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2762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Результаты ВПР по  истории 9класс 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3" y="571479"/>
          <a:ext cx="8786875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1357322"/>
                <a:gridCol w="1428760"/>
                <a:gridCol w="1428760"/>
                <a:gridCol w="1285884"/>
                <a:gridCol w="1285884"/>
              </a:tblGrid>
              <a:tr h="53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Группы участников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1838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15,23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45,65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32,7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6,42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Иволгинский  район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"Краснояровская ООШ  "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2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2762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Результаты ВПР по  обществознанию 7класс 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3" y="571479"/>
          <a:ext cx="8786875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1357322"/>
                <a:gridCol w="1428760"/>
                <a:gridCol w="1428760"/>
                <a:gridCol w="1285884"/>
                <a:gridCol w="1285884"/>
              </a:tblGrid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Группы участников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9166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23,81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48,59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23,43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4,17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Иволгинский  район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23,92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60,77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15,31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МАОУ Сотниковская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25,52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59,31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15,17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Нижне-Иволгинская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34,29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62,86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2,86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Тапхарская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Каленовская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7,69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53,85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38,46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"Кибалинская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"Краснояровская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"Колобковская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2762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Результаты ВПР по  обществознанию 8класс 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3" y="571479"/>
          <a:ext cx="8786875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1357322"/>
                <a:gridCol w="1285884"/>
                <a:gridCol w="1571636"/>
                <a:gridCol w="1285884"/>
                <a:gridCol w="1285884"/>
              </a:tblGrid>
              <a:tr h="450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Группы участников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50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8001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25,46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50,04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21,83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2,67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50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Иволгинский  район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40,16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9,84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5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Верхне-Иволгинская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2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Нижне-Иволгинская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73,68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26,32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Тапхарская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"Гурульбинская СОШ"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34,78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56,52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8,7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2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Ганзуринская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14,29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85,71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Каленовская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62,5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60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"Кибалинская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60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"Краснояровская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60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"Колобковская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2762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Результаты ВПР по  обществознанию 8класс 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3" y="571479"/>
          <a:ext cx="8786875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1357322"/>
                <a:gridCol w="1285884"/>
                <a:gridCol w="1571636"/>
                <a:gridCol w="1285884"/>
                <a:gridCol w="1285884"/>
              </a:tblGrid>
              <a:tr h="450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Группы участников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50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8001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25,46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50,04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21,83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2,67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50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Иволгинский  район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40,16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9,84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5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Верхне-Иволгинская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2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Нижне-Иволгинская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73,68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26,32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Тапхарская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"Гурульбинская СОШ"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34,78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56,52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8,7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2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Ганзуринская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14,29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85,71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45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Каленовская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62,5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60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"Кибалинская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60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"Краснояровская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600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"Колобковская ООШ  "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72452" cy="11334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Качество образования- </a:t>
            </a:r>
            <a:br>
              <a:rPr lang="ru-RU" b="1" dirty="0" smtClean="0"/>
            </a:br>
            <a:r>
              <a:rPr lang="ru-RU" b="1" dirty="0" smtClean="0"/>
              <a:t>стратегический приоритет  в развитии РФ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регулярное обновление и модернизация ФГОС,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соответствия уровня подготовки обучающихся действующим стандартам, развитие их таланта,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качественного образования,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преодоление любых форм неравенства,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обусловленных социально- экономическими, этнокультурными и другими факторами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dropi.ru/img/uploads/2018-12-14/6_original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643314"/>
            <a:ext cx="207170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2400"/>
            <a:ext cx="8572560" cy="27620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Результаты ВПР по  обществознанию 9класс 2020г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3" y="571479"/>
          <a:ext cx="8786875" cy="2703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1357322"/>
                <a:gridCol w="1285884"/>
                <a:gridCol w="1571636"/>
                <a:gridCol w="1285884"/>
                <a:gridCol w="1285884"/>
              </a:tblGrid>
              <a:tr h="450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Группы участников</a:t>
                      </a:r>
                      <a:endParaRPr lang="ru-RU" sz="1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Кол-во участников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50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2251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31,3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47,58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18,3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2,83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50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Иволгинский  район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143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44,26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42,62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13,11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</a:tr>
              <a:tr h="450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МАОУ Иволгинская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37,25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12,75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2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Оронгойская СОШ им.Н.Г.Балдано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5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МОУ Гильбиринская СОШ</a:t>
                      </a:r>
                      <a:endParaRPr lang="ru-RU" sz="10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РЕЗУЛЬТАТЫ УЧАСТИЯ В РЕГИОНАЛЬНЫХ МОНИТОРИНГАХ КАЧЕСТВА ОБЩЕГО ОБРАЗОВАНИЯ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785926"/>
          <a:ext cx="8572560" cy="1900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44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 класс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(7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 класс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(5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Абс.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успеваемость, %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Качество знаний, %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</a:rPr>
                        <a:t>Абс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успеваемость, %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Качество знаний, %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Республика Бурятия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91,06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34,97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94,15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37,59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6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Иволгинский район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71,43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169549"/>
            <a:ext cx="8643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ониторинговое исследование по истории («Великая Отечественная война»),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10-11 классы,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2020 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71604" y="3786190"/>
            <a:ext cx="6929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результатов выявила, что абсолютная успеваемость осталась прежней, а качество знаний понизилось на 31,43%.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285852" y="4524375"/>
          <a:ext cx="4214842" cy="1976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Систематическая 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PISA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)(PIRLS, ICCS, TALIS и т. п.).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национальные исследования качества образования (НИКО), мониторинг формирования функциональной грамотности обучающихся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 (ВПР)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единый государственный экзамен (ЕГЭ), основной государственный экзамен (ОГЭ)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региональные и муниципальные мониторинговые исследования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процедуры оценки качества подготовки  обучающихся, связанные с развитием современных инструментов оценки качества образования по национальному проекту «Образование».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28"/>
            <a:ext cx="254127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PISA оценивает потенциал подрастающего поколения.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 принимает участие в исследовании с 2020 года. (1 раз в 3 года)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читательская грамотность;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грамотность;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естественнонаучная грамотность;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компьютерная грамотность. </a:t>
            </a:r>
          </a:p>
        </p:txBody>
      </p:sp>
      <p:pic>
        <p:nvPicPr>
          <p:cNvPr id="4" name="Рисунок 3" descr="http://www.ds45.detkin-club.ru/images/events/scale_1200_5fae598a1835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714488"/>
            <a:ext cx="171451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PISA-for-Schools</a:t>
            </a:r>
            <a:r>
              <a:rPr lang="ru-RU" dirty="0" smtClean="0"/>
              <a:t>» (PISA для школ)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Приказу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РБ №1445 от 25.09.2019 г. « О проведении общероссийской оценки по модели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составлена база образовательных организаций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октябре - ноябре 2019 г.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Социологические опросы оценки удовлетворенности качеством образования, в которых приняли участие обучающиеся общеобразовательных организаций, их родители, руководители и педагогические работники. Определены были координаторы социологических опросов.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формате апробации в социологических опросах приняли участие 10 общеобразовательных организаций РБ.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вовлеченность обучающихся в образовательный процесс, удовлетворенность качеством общего образования,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результатов общего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207167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PISA для школ в Иволгинском районе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Компьютерное тестирование прошли 145 обучающихся от 15 до 16 лет, попавших в случайную выборку, рожденных в период 28.08.2003г. по 15.08.2004г. Это 144 человека в возрасте 15 лет    9-10 классов, 1 человек – 11 класса. </a:t>
            </a:r>
          </a:p>
          <a:p>
            <a:r>
              <a:rPr lang="ru-RU" dirty="0" smtClean="0"/>
              <a:t>МАОУ «Иволгинская СОШ»,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Гурульбинская</a:t>
            </a:r>
            <a:r>
              <a:rPr lang="ru-RU" dirty="0" smtClean="0"/>
              <a:t> СОШ»,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Сужинская</a:t>
            </a:r>
            <a:r>
              <a:rPr lang="ru-RU" dirty="0" smtClean="0"/>
              <a:t> СОШ» к проведению исследования в Иволгинском районе было привлечено 28 учителей: </a:t>
            </a:r>
          </a:p>
          <a:p>
            <a:r>
              <a:rPr lang="ru-RU" dirty="0" smtClean="0"/>
              <a:t>МАОУ «Иволгинская СОШ» - 9 человек,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Гурульбинская</a:t>
            </a:r>
            <a:r>
              <a:rPr lang="ru-RU" dirty="0" smtClean="0"/>
              <a:t> СОШ» - 10 человек, 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Сужинская</a:t>
            </a:r>
            <a:r>
              <a:rPr lang="ru-RU" dirty="0" smtClean="0"/>
              <a:t> СОШ» - 9 человек.</a:t>
            </a:r>
          </a:p>
          <a:p>
            <a:r>
              <a:rPr lang="ru-RU" dirty="0" smtClean="0"/>
              <a:t> Для объективности  проведения присутствовали 9 общественных наблюдателей. </a:t>
            </a:r>
          </a:p>
          <a:p>
            <a:r>
              <a:rPr lang="ru-RU" dirty="0" smtClean="0"/>
              <a:t>Выполненные задания оценивались экспертами, прошедшими отбор и обучение. Результаты по районам не были представлены. </a:t>
            </a:r>
          </a:p>
          <a:p>
            <a:r>
              <a:rPr lang="ru-RU" dirty="0" smtClean="0"/>
              <a:t> МКУ «Иволгинское РУО» изучен региональный отчет ФГБУ «ФИОКО» в 2019г. по результатам этих исследований.</a:t>
            </a:r>
            <a:endParaRPr lang="ru-RU" dirty="0"/>
          </a:p>
        </p:txBody>
      </p:sp>
      <p:pic>
        <p:nvPicPr>
          <p:cNvPr id="4" name="Рисунок 3" descr="https://im0-tub-ru.yandex.net/i?id=9d5eabbd11fd8ca4a392db0f7287340b&amp;ref=rim&amp;n=33&amp;w=267&amp;h=1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1424" y="0"/>
            <a:ext cx="161257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Региональная оценка по модели </a:t>
            </a:r>
            <a:r>
              <a:rPr lang="en-US" dirty="0" smtClean="0"/>
              <a:t>PISA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113 </a:t>
            </a:r>
            <a:r>
              <a:rPr lang="ru-RU" dirty="0" smtClean="0"/>
              <a:t>учащихся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71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511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Название ОО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участников исследования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Читательская грамотность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Математическая грамотность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Естественнонаучная грамотность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Резильентные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ОО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106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МАОУ Иволгинская СОШ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478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463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462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нерезильентные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06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Сужинская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СОШ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464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482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469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нерезильентные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066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МОУ "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Гурульбинская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СОШ"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480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471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451</a:t>
                      </a:r>
                      <a:endParaRPr lang="ru-RU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остальные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Региональная оценка по модели </a:t>
            </a:r>
            <a:r>
              <a:rPr lang="en-US" dirty="0" smtClean="0"/>
              <a:t>PISA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113 </a:t>
            </a:r>
            <a:r>
              <a:rPr lang="ru-RU" dirty="0" smtClean="0"/>
              <a:t>учащихся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1219200"/>
          <a:ext cx="8929719" cy="529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191"/>
                <a:gridCol w="992191"/>
                <a:gridCol w="992191"/>
                <a:gridCol w="992191"/>
                <a:gridCol w="992191"/>
                <a:gridCol w="992191"/>
                <a:gridCol w="992191"/>
                <a:gridCol w="992191"/>
                <a:gridCol w="992191"/>
              </a:tblGrid>
              <a:tr h="175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Название ОО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резильентных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учащихся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учащихся, отметивших наличие плохой дисциплины на уроках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учащихся с высокой мотивацией к изучению математики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Учащиеся, подвергавшиеся социальным формам травли несколько раз в месяц или чаще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Учащиеся, подвергавшиеся агрессивным формам травли несколько раз в месяц или чаще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Отношение численности участников ЕГЭ к ОГЭ в 2019 г.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списке "Школы с низкими образовательными результатами"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учащихся, выбравших профильную математику для сдачи ЕГЭ в 2019 г. (%)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</a:tr>
              <a:tr h="1034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МАОУ Иволгинская СОШ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5,6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25,9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24,1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27,8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11,1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66,0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24,2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034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Сужинская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СОШ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8,8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23,5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35,3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20,6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2,9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42,1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нет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25,0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1034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МОУ "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Гурульбинская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СОШ"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0,0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24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32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20,0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нет</a:t>
                      </a:r>
                      <a:endParaRPr lang="ru-RU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0,0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Результаты МО в сравнении с РБ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1"/>
          <a:ext cx="7615262" cy="335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4929199"/>
            <a:ext cx="82153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по читательской и математической грамотностям выше региональных на 8 и 6 баллов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соответственно, а по естественнонаучной грамотности ниже на 2 балла. Ни одна школа не является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резильентной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но есть 4,8%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резильентных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учащихся.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622</TotalTime>
  <Words>1609</Words>
  <Application>Microsoft Office PowerPoint</Application>
  <PresentationFormat>Экран (4:3)</PresentationFormat>
  <Paragraphs>720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Начальная</vt:lpstr>
      <vt:lpstr>О результатах участия обучающихся в мониторингах по истории и обществознанию</vt:lpstr>
      <vt:lpstr>Качество образования-  стратегический приоритет  в развитии РФ</vt:lpstr>
      <vt:lpstr>Систематическая диагностика</vt:lpstr>
      <vt:lpstr>PISA оценивает потенциал подрастающего поколения.</vt:lpstr>
      <vt:lpstr>«PISA-for-Schools» (PISA для школ)</vt:lpstr>
      <vt:lpstr>PISA для школ в Иволгинском районе</vt:lpstr>
      <vt:lpstr>Региональная оценка по модели PISA  113 учащихся</vt:lpstr>
      <vt:lpstr>Региональная оценка по модели PISA  113 учащихся</vt:lpstr>
      <vt:lpstr>Результаты МО в сравнении с РБ </vt:lpstr>
      <vt:lpstr>Школы  Иволгинского района, использующие банк тренировочных заданий по функциональной грамотности</vt:lpstr>
      <vt:lpstr>Развитие  исторического образования</vt:lpstr>
      <vt:lpstr>Результаты ВПР по  истории 11 класс 2020г</vt:lpstr>
      <vt:lpstr>Результаты ВПР по  истории 6 класс 2020г</vt:lpstr>
      <vt:lpstr>Результаты ВПР по  истории 7класс 2020г</vt:lpstr>
      <vt:lpstr>Результаты ВПР по  истории 8класс 2020г</vt:lpstr>
      <vt:lpstr>Результаты ВПР по  истории 9класс 2020г</vt:lpstr>
      <vt:lpstr>Результаты ВПР по  обществознанию 7класс 2020г</vt:lpstr>
      <vt:lpstr>Результаты ВПР по  обществознанию 8класс 2020г</vt:lpstr>
      <vt:lpstr>Результаты ВПР по  обществознанию 8класс 2020г</vt:lpstr>
      <vt:lpstr>Результаты ВПР по  обществознанию 9класс 2020г</vt:lpstr>
      <vt:lpstr>РЕЗУЛЬТАТЫ УЧАСТИЯ В РЕГИОНАЛЬНЫХ МОНИТОРИНГАХ КАЧЕСТВА ОБЩЕГО ОБРАЗОВАНИЯ</vt:lpstr>
      <vt:lpstr>Слайд 22</vt:lpstr>
    </vt:vector>
  </TitlesOfParts>
  <Company>ruo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</dc:title>
  <dc:creator>User</dc:creator>
  <cp:lastModifiedBy>User</cp:lastModifiedBy>
  <cp:revision>85</cp:revision>
  <dcterms:created xsi:type="dcterms:W3CDTF">2021-04-16T03:07:58Z</dcterms:created>
  <dcterms:modified xsi:type="dcterms:W3CDTF">2021-07-28T03:06:38Z</dcterms:modified>
</cp:coreProperties>
</file>