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567" r:id="rId2"/>
    <p:sldId id="566" r:id="rId3"/>
    <p:sldId id="568" r:id="rId4"/>
    <p:sldId id="569" r:id="rId5"/>
    <p:sldId id="570" r:id="rId6"/>
    <p:sldId id="571" r:id="rId7"/>
    <p:sldId id="572" r:id="rId8"/>
    <p:sldId id="583" r:id="rId9"/>
    <p:sldId id="581" r:id="rId10"/>
    <p:sldId id="574" r:id="rId11"/>
    <p:sldId id="561" r:id="rId12"/>
    <p:sldId id="5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17375E"/>
    <a:srgbClr val="2AC6D6"/>
    <a:srgbClr val="E133AF"/>
    <a:srgbClr val="FF7C80"/>
    <a:srgbClr val="DF2DAC"/>
    <a:srgbClr val="9D1777"/>
    <a:srgbClr val="FF6699"/>
    <a:srgbClr val="B1F1BD"/>
    <a:srgbClr val="FDE3F2"/>
    <a:srgbClr val="402AE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718" autoAdjust="0"/>
  </p:normalViewPr>
  <p:slideViewPr>
    <p:cSldViewPr>
      <p:cViewPr>
        <p:scale>
          <a:sx n="91" d="100"/>
          <a:sy n="91" d="100"/>
        </p:scale>
        <p:origin x="-2214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EF5AF-7412-4639-9517-CD25A157F121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49528-563F-4B87-9A6E-E888AA1C21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20814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F21D3-FD39-47D3-B181-15F292C31B83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10374-CFEB-4780-AE17-1EA64B013D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3814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10374-CFEB-4780-AE17-1EA64B013DE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Порядок действий определяется Методическими указаниями</a:t>
            </a:r>
            <a:br>
              <a:rPr lang="ru-RU" dirty="0" smtClean="0"/>
            </a:br>
            <a:r>
              <a:rPr lang="ru-RU" dirty="0" smtClean="0"/>
              <a:t>МУ 3.4.2552-09 «Организация и проведение первичных противоэпидемических мероприятий в случаях выявления больного (трупа), подозрительного на заболевания инфекционными болезнями, вызывающими чрезвычайные ситуации в области санитарно-эпидемиологического благополучия населения».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10374-CFEB-4780-AE17-1EA64B013DE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cover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Г      </a:t>
            </a:r>
            <a:r>
              <a:rPr lang="ru-RU" sz="2800" b="1" dirty="0" smtClean="0">
                <a:solidFill>
                  <a:schemeClr val="accent2"/>
                </a:solidFill>
              </a:rPr>
              <a:t>ГБУЗ «Республиканская клиническая инфекционная больница»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Маршрутизация</a:t>
            </a:r>
          </a:p>
          <a:p>
            <a:pPr algn="ctr">
              <a:buNone/>
            </a:pPr>
            <a:r>
              <a:rPr lang="ru-RU" b="1" dirty="0" smtClean="0"/>
              <a:t> больных с заболеванием </a:t>
            </a:r>
          </a:p>
          <a:p>
            <a:pPr algn="ctr">
              <a:buNone/>
            </a:pPr>
            <a:r>
              <a:rPr lang="ru-RU" b="1" dirty="0" smtClean="0"/>
              <a:t>(или подозрением) </a:t>
            </a:r>
            <a:r>
              <a:rPr lang="ru-RU" b="1" dirty="0" err="1" smtClean="0"/>
              <a:t>коронавирусной</a:t>
            </a:r>
            <a:r>
              <a:rPr lang="ru-RU" b="1" dirty="0" smtClean="0"/>
              <a:t> инфекцией</a:t>
            </a:r>
          </a:p>
          <a:p>
            <a:pPr algn="ctr">
              <a:buNone/>
            </a:pPr>
            <a:endParaRPr lang="ru-RU" b="1" dirty="0" smtClean="0"/>
          </a:p>
          <a:p>
            <a:pPr algn="r">
              <a:buNone/>
            </a:pPr>
            <a:r>
              <a:rPr lang="ru-RU" sz="2800" b="1" dirty="0" smtClean="0"/>
              <a:t>Главный врач: </a:t>
            </a:r>
          </a:p>
          <a:p>
            <a:pPr algn="r">
              <a:buNone/>
            </a:pPr>
            <a:r>
              <a:rPr lang="ru-RU" sz="2800" b="1" dirty="0" err="1" smtClean="0"/>
              <a:t>Сымбелова</a:t>
            </a:r>
            <a:r>
              <a:rPr lang="ru-RU" sz="2800" b="1" dirty="0" smtClean="0"/>
              <a:t> Татьяна </a:t>
            </a:r>
            <a:r>
              <a:rPr lang="ru-RU" sz="2800" b="1" dirty="0" err="1" smtClean="0"/>
              <a:t>Аюшеевна</a:t>
            </a:r>
            <a:endParaRPr lang="ru-RU" sz="2800" b="1" dirty="0" smtClean="0"/>
          </a:p>
          <a:p>
            <a:pPr algn="ctr">
              <a:buNone/>
            </a:pPr>
            <a:endParaRPr lang="ru-RU" b="1" dirty="0"/>
          </a:p>
        </p:txBody>
      </p:sp>
      <p:pic>
        <p:nvPicPr>
          <p:cNvPr id="4" name="Picture 1" descr="C:\Users\базароватб\Pictures\РКИБ_эмблем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660" y="260648"/>
            <a:ext cx="1214500" cy="10801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/>
                </a:solidFill>
              </a:rPr>
              <a:t>Медицинское наблюдение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sz="2800" b="1" dirty="0" smtClean="0"/>
              <a:t>За медицинским персоналом, бывшем в контакте с больным, устанавливается медицинское наблюдение в течение 14 дней (опрос, измерение температуры, осмотр зева).</a:t>
            </a:r>
          </a:p>
          <a:p>
            <a:pPr lvl="0"/>
            <a:r>
              <a:rPr lang="ru-RU" sz="2800" b="1" dirty="0" smtClean="0"/>
              <a:t>Медицинские работники, находившиеся в контакте с больным, должны провести экстренную профилактику: </a:t>
            </a:r>
            <a:r>
              <a:rPr lang="ru-RU" sz="2800" b="1" dirty="0" err="1" smtClean="0"/>
              <a:t>меглюмина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акридонацетат</a:t>
            </a:r>
            <a:r>
              <a:rPr lang="ru-RU" sz="2800" b="1" dirty="0" smtClean="0"/>
              <a:t> (циклоферон) по 4 таб. 1 раз в день по схеме ++-+-+-+, </a:t>
            </a:r>
            <a:r>
              <a:rPr lang="ru-RU" sz="2800" b="1" dirty="0" err="1" smtClean="0"/>
              <a:t>умифеновир</a:t>
            </a:r>
            <a:r>
              <a:rPr lang="ru-RU" sz="2800" b="1" dirty="0" smtClean="0"/>
              <a:t> (</a:t>
            </a:r>
            <a:r>
              <a:rPr lang="ru-RU" sz="2800" b="1" dirty="0" err="1" smtClean="0"/>
              <a:t>арбидол</a:t>
            </a:r>
            <a:r>
              <a:rPr lang="ru-RU" sz="2800" b="1" dirty="0" smtClean="0"/>
              <a:t>) по 200 мг 1 раз в день №10-14, </a:t>
            </a:r>
            <a:r>
              <a:rPr lang="ru-RU" sz="2800" b="1" dirty="0" err="1" smtClean="0"/>
              <a:t>кагоцел</a:t>
            </a:r>
            <a:r>
              <a:rPr lang="ru-RU" sz="2800" b="1" dirty="0" smtClean="0"/>
              <a:t> 2 </a:t>
            </a:r>
            <a:r>
              <a:rPr lang="ru-RU" sz="2800" b="1" dirty="0" err="1" smtClean="0"/>
              <a:t>таб</a:t>
            </a:r>
            <a:r>
              <a:rPr lang="ru-RU" sz="2800" b="1" dirty="0" smtClean="0"/>
              <a:t> 3 раза в день №2, затем 1 </a:t>
            </a:r>
            <a:r>
              <a:rPr lang="ru-RU" sz="2800" b="1" dirty="0" err="1" smtClean="0"/>
              <a:t>таб</a:t>
            </a:r>
            <a:r>
              <a:rPr lang="ru-RU" sz="2800" b="1" dirty="0" smtClean="0"/>
              <a:t> 3 раза в день №2.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" name="Picture 1" descr="C:\Users\базароватб\Pictures\РКИБ_эмблем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971600" cy="9087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/>
                </a:solidFill>
              </a:rPr>
              <a:t>Распоряжение МЗ РБ </a:t>
            </a:r>
            <a:br>
              <a:rPr lang="ru-RU" sz="3200" b="1" dirty="0" smtClean="0">
                <a:solidFill>
                  <a:schemeClr val="accent2"/>
                </a:solidFill>
              </a:rPr>
            </a:br>
            <a:r>
              <a:rPr lang="ru-RU" sz="3200" b="1" dirty="0" smtClean="0">
                <a:solidFill>
                  <a:schemeClr val="accent2"/>
                </a:solidFill>
              </a:rPr>
              <a:t>от 27.01.2020г. № 31-р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97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5652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2"/>
                          </a:solidFill>
                        </a:rPr>
                        <a:t>Категория пациентов</a:t>
                      </a:r>
                      <a:endParaRPr lang="ru-RU" sz="2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2"/>
                          </a:solidFill>
                        </a:rPr>
                        <a:t>МО</a:t>
                      </a:r>
                      <a:endParaRPr lang="ru-RU" sz="2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85156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Взрослые пациенты с ангинами и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паратонзиллярными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абсцессами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ГАУЗ «Республиканская клиническая больница им. Н.А. Семашко»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5156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Взрослые пациенты со всеми формами рожистого воспаления.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ГАУЗ «Республиканская клиническая больница скорой медицинской помощи им. В.В.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Ангапова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51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Дети с ангинами и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паратонзиллярными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абсцессами.</a:t>
                      </a:r>
                    </a:p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ГАУЗ «Детская республиканская клиническая больница»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5156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Пациенты,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нуждающиеся в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паллиативной медицинской помощи, в том числе лицам с ВИЧ-инфекцией.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ГБУЗ «Городская больница №5»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1" descr="C:\Users\базароватб\Pictures\РКИБ_эмблем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971600" cy="9087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b="1" i="1" dirty="0" smtClean="0">
                <a:solidFill>
                  <a:schemeClr val="accent2"/>
                </a:solidFill>
              </a:rPr>
              <a:t>Благодарю за внимание!</a:t>
            </a:r>
            <a:endParaRPr lang="ru-RU" b="1" i="1" dirty="0">
              <a:solidFill>
                <a:schemeClr val="accent2"/>
              </a:solidFill>
            </a:endParaRPr>
          </a:p>
        </p:txBody>
      </p:sp>
      <p:pic>
        <p:nvPicPr>
          <p:cNvPr id="4" name="Picture 1" descr="C:\Users\базароватб\Pictures\РКИБ_эмблем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971600" cy="9087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/>
                </a:solidFill>
              </a:rPr>
              <a:t>Нормативные документы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dirty="0" smtClean="0"/>
              <a:t>    </a:t>
            </a:r>
            <a:r>
              <a:rPr lang="ru-RU" sz="2800" b="1" dirty="0" smtClean="0"/>
              <a:t>Приказ МЗ РБ от 27.01.2020г. №39 «О дополнительных мерах по обеспечению готовности медицинских организаций Республики Бурятия к оказанию медицинской помощи больным с </a:t>
            </a:r>
            <a:r>
              <a:rPr lang="ru-RU" sz="2800" b="1" dirty="0" err="1" smtClean="0"/>
              <a:t>коронавирусной</a:t>
            </a:r>
            <a:r>
              <a:rPr lang="ru-RU" sz="2800" b="1" dirty="0" smtClean="0"/>
              <a:t> инфекцией 2019-nCoV»</a:t>
            </a:r>
          </a:p>
          <a:p>
            <a:pPr>
              <a:buNone/>
            </a:pPr>
            <a:r>
              <a:rPr lang="ru-RU" sz="2800" b="1" dirty="0" smtClean="0"/>
              <a:t>     АЛГОРИТМ действий при выявлении больного респираторными симптомами, повышенной температурой тела, с учетом факта пребывания за границей</a:t>
            </a:r>
          </a:p>
          <a:p>
            <a:pPr>
              <a:buNone/>
            </a:pPr>
            <a:r>
              <a:rPr lang="ru-RU" sz="2800" b="1" dirty="0" smtClean="0"/>
              <a:t>     Маршрутизация пациентов с заболеванием </a:t>
            </a:r>
          </a:p>
          <a:p>
            <a:pPr algn="ctr">
              <a:buNone/>
            </a:pPr>
            <a:r>
              <a:rPr lang="ru-RU" sz="2800" b="1" dirty="0" smtClean="0"/>
              <a:t>  (или подозрением) </a:t>
            </a:r>
            <a:r>
              <a:rPr lang="ru-RU" sz="2800" b="1" dirty="0" err="1" smtClean="0"/>
              <a:t>коронавирусной</a:t>
            </a:r>
            <a:r>
              <a:rPr lang="ru-RU" sz="2800" b="1" dirty="0" smtClean="0"/>
              <a:t> инфекцией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endParaRPr lang="ru-RU" sz="2800" dirty="0" smtClean="0"/>
          </a:p>
          <a:p>
            <a:pPr algn="just">
              <a:buNone/>
            </a:pPr>
            <a:endParaRPr lang="ru-RU" sz="2800" dirty="0"/>
          </a:p>
        </p:txBody>
      </p:sp>
      <p:pic>
        <p:nvPicPr>
          <p:cNvPr id="4" name="Picture 1" descr="C:\Users\базароватб\Pictures\РКИБ_эмблем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971600" cy="9087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                  </a:t>
            </a:r>
            <a:r>
              <a:rPr lang="ru-RU" sz="2400" b="1" dirty="0" smtClean="0">
                <a:solidFill>
                  <a:schemeClr val="accent2"/>
                </a:solidFill>
              </a:rPr>
              <a:t>АЛГОРИТМ действий при выявлении больного с  </a:t>
            </a:r>
            <a:br>
              <a:rPr lang="ru-RU" sz="2400" b="1" dirty="0" smtClean="0">
                <a:solidFill>
                  <a:schemeClr val="accent2"/>
                </a:solidFill>
              </a:rPr>
            </a:br>
            <a:r>
              <a:rPr lang="ru-RU" sz="2400" b="1" dirty="0" smtClean="0">
                <a:solidFill>
                  <a:schemeClr val="accent2"/>
                </a:solidFill>
              </a:rPr>
              <a:t>             респираторными симптомами, повышенной  </a:t>
            </a:r>
            <a:br>
              <a:rPr lang="ru-RU" sz="2400" b="1" dirty="0" smtClean="0">
                <a:solidFill>
                  <a:schemeClr val="accent2"/>
                </a:solidFill>
              </a:rPr>
            </a:br>
            <a:r>
              <a:rPr lang="ru-RU" sz="2400" b="1" dirty="0" smtClean="0">
                <a:solidFill>
                  <a:schemeClr val="accent2"/>
                </a:solidFill>
              </a:rPr>
              <a:t>                    температурой тела, с учетом факта пребывания за границей</a:t>
            </a:r>
            <a:endParaRPr lang="ru-RU" sz="24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b="1" dirty="0" smtClean="0"/>
              <a:t>Медицинский работник при обращении больного на приеме, диспетчер СМП, оператор </a:t>
            </a:r>
            <a:r>
              <a:rPr lang="en-US" b="1" dirty="0" smtClean="0"/>
              <a:t>call</a:t>
            </a:r>
            <a:r>
              <a:rPr lang="ru-RU" b="1" dirty="0" smtClean="0"/>
              <a:t>-центра при приеме вызова от пациента </a:t>
            </a:r>
            <a:r>
              <a:rPr lang="ru-RU" b="1" dirty="0" smtClean="0">
                <a:solidFill>
                  <a:schemeClr val="accent2"/>
                </a:solidFill>
              </a:rPr>
              <a:t>с жалобами на лихорадку, независимо от наличия/отсутствия и выраженности катаральных явлений, </a:t>
            </a:r>
            <a:r>
              <a:rPr lang="ru-RU" b="1" dirty="0" smtClean="0"/>
              <a:t>обязан выяснить  у пациента следующие сведения: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accent2"/>
                </a:solidFill>
              </a:rPr>
              <a:t>Клинические симптомы</a:t>
            </a:r>
            <a:endParaRPr lang="ru-RU" dirty="0" smtClean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/>
              <a:t>выраженность и длительность лихорадки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/>
              <a:t>наличие или отсутствие сухого кашля,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/>
              <a:t>наличие или отсутствие затрудненного дыхания,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/>
              <a:t>наличие или отсутствие тошноты, диареи</a:t>
            </a:r>
            <a:endParaRPr lang="ru-RU" b="1" dirty="0"/>
          </a:p>
        </p:txBody>
      </p:sp>
      <p:pic>
        <p:nvPicPr>
          <p:cNvPr id="4" name="Picture 1" descr="C:\Users\базароватб\Pictures\РКИБ_эмблем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971600" cy="9087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2"/>
                </a:solidFill>
              </a:rPr>
              <a:t>               АЛГОРИТМ действий при выявлении больного с  </a:t>
            </a:r>
            <a:br>
              <a:rPr lang="ru-RU" sz="2400" b="1" dirty="0" smtClean="0">
                <a:solidFill>
                  <a:schemeClr val="accent2"/>
                </a:solidFill>
              </a:rPr>
            </a:br>
            <a:r>
              <a:rPr lang="ru-RU" sz="2400" b="1" dirty="0" smtClean="0">
                <a:solidFill>
                  <a:schemeClr val="accent2"/>
                </a:solidFill>
              </a:rPr>
              <a:t>           респираторными симптомами, повышенной  </a:t>
            </a:r>
            <a:br>
              <a:rPr lang="ru-RU" sz="2400" b="1" dirty="0" smtClean="0">
                <a:solidFill>
                  <a:schemeClr val="accent2"/>
                </a:solidFill>
              </a:rPr>
            </a:br>
            <a:r>
              <a:rPr lang="ru-RU" sz="2400" b="1" dirty="0" smtClean="0">
                <a:solidFill>
                  <a:schemeClr val="accent2"/>
                </a:solidFill>
              </a:rPr>
              <a:t>                    температурой тела, с учетом факта пребывания за границей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Эпидемиологические признаки:</a:t>
            </a:r>
            <a:endParaRPr lang="ru-RU" dirty="0" smtClean="0">
              <a:solidFill>
                <a:schemeClr val="accent2"/>
              </a:solidFill>
            </a:endParaRPr>
          </a:p>
          <a:p>
            <a:pPr lvl="0"/>
            <a:r>
              <a:rPr lang="ru-RU" b="1" dirty="0" smtClean="0"/>
              <a:t>пребывание больного в КНР, странах Юго-Восточной Азии, в районах, пограничных с КНР, и других странах, где зарегистрирована </a:t>
            </a:r>
            <a:r>
              <a:rPr lang="ru-RU" b="1" dirty="0" err="1" smtClean="0"/>
              <a:t>коронавирусная</a:t>
            </a:r>
            <a:r>
              <a:rPr lang="ru-RU" b="1" dirty="0" smtClean="0"/>
              <a:t> инфекция, в течение 14 предыдущих дней, контакт с человеком, прибывшим из указанных регионов («Анамнез путешественника»);</a:t>
            </a:r>
          </a:p>
          <a:p>
            <a:pPr lvl="0"/>
            <a:r>
              <a:rPr lang="ru-RU" b="1" dirty="0" smtClean="0"/>
              <a:t>контакт выявленного больного с больными с теми же симптомами: в пути, по месту работы, учебы, жительства и т.п.;</a:t>
            </a:r>
          </a:p>
          <a:p>
            <a:r>
              <a:rPr lang="ru-RU" b="1" dirty="0" smtClean="0"/>
              <a:t>групповые заболевания в окружении больного.</a:t>
            </a:r>
            <a:endParaRPr lang="ru-RU" b="1" dirty="0"/>
          </a:p>
        </p:txBody>
      </p:sp>
      <p:pic>
        <p:nvPicPr>
          <p:cNvPr id="4" name="Picture 1" descr="C:\Users\базароватб\Pictures\РКИБ_эмблем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971600" cy="9087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2"/>
                </a:solidFill>
              </a:rPr>
              <a:t>               АЛГОРИТМ действий при выявлении больного с  </a:t>
            </a:r>
            <a:br>
              <a:rPr lang="ru-RU" sz="2400" b="1" dirty="0" smtClean="0">
                <a:solidFill>
                  <a:schemeClr val="accent2"/>
                </a:solidFill>
              </a:rPr>
            </a:br>
            <a:r>
              <a:rPr lang="ru-RU" sz="2400" b="1" dirty="0" smtClean="0">
                <a:solidFill>
                  <a:schemeClr val="accent2"/>
                </a:solidFill>
              </a:rPr>
              <a:t>           респираторными симптомами, повышенной  </a:t>
            </a:r>
            <a:br>
              <a:rPr lang="ru-RU" sz="2400" b="1" dirty="0" smtClean="0">
                <a:solidFill>
                  <a:schemeClr val="accent2"/>
                </a:solidFill>
              </a:rPr>
            </a:br>
            <a:r>
              <a:rPr lang="ru-RU" sz="2400" b="1" dirty="0" smtClean="0">
                <a:solidFill>
                  <a:schemeClr val="accent2"/>
                </a:solidFill>
              </a:rPr>
              <a:t>                    температурой тела, с учетом факта пребывания за границей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069160"/>
          </a:xfrm>
        </p:spPr>
        <p:txBody>
          <a:bodyPr>
            <a:noAutofit/>
          </a:bodyPr>
          <a:lstStyle/>
          <a:p>
            <a:pPr lvl="0"/>
            <a:r>
              <a:rPr lang="ru-RU" sz="2400" b="1" dirty="0" smtClean="0"/>
              <a:t>Медицинский работник, диспетчер СМП, оператор </a:t>
            </a:r>
            <a:r>
              <a:rPr lang="en-US" sz="2400" b="1" dirty="0" smtClean="0"/>
              <a:t>call</a:t>
            </a:r>
            <a:r>
              <a:rPr lang="ru-RU" sz="2400" b="1" dirty="0" smtClean="0"/>
              <a:t>-центра установивший факт пребывания больного с респираторными симптомами, повышенной температурой тела за рубежом в течение 14 предыдущих дней, или контакт с человеком, прибывшим из-за рубежа, немедленно передает информацию  руководству МО согласно схеме оповещения при выявлении больного с подозрением на особо опасное инфекционное заболевание. </a:t>
            </a:r>
          </a:p>
          <a:p>
            <a:pPr lvl="0"/>
            <a:r>
              <a:rPr lang="ru-RU" sz="2400" b="1" dirty="0" smtClean="0"/>
              <a:t>Главный врач МО или лицо, уполномоченное на передачу информации, передает информацию согласно схеме оповещения в Министерство здравоохранения Республики Бурятия, Управление Роспотребнадзора по Республике Бурятия, ФБУЗ «Центр гигиены и эпидемиологии в РБ». </a:t>
            </a:r>
          </a:p>
          <a:p>
            <a:endParaRPr lang="ru-RU" sz="2200" dirty="0"/>
          </a:p>
        </p:txBody>
      </p:sp>
      <p:pic>
        <p:nvPicPr>
          <p:cNvPr id="4" name="Picture 1" descr="C:\Users\базароватб\Pictures\РКИБ_эмблем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971600" cy="9087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800" b="1" dirty="0" smtClean="0"/>
              <a:t>Медицинский работник, диспетчер СМП, оператор </a:t>
            </a:r>
            <a:r>
              <a:rPr lang="en-US" sz="2800" b="1" dirty="0" smtClean="0"/>
              <a:t>call</a:t>
            </a:r>
            <a:r>
              <a:rPr lang="ru-RU" sz="2800" b="1" dirty="0" smtClean="0"/>
              <a:t>-центра в случае наличия сигнальных клинических и эпидемиологических признаков, должен предупредить персонал бригады, выехавший на вызов, о необходимости применения дополнительных средств защиты: противочумный костюм 1 типа, маска-респиратор, перчатки, защитные очки.</a:t>
            </a:r>
          </a:p>
          <a:p>
            <a:r>
              <a:rPr lang="ru-RU" sz="2800" b="1" dirty="0" smtClean="0"/>
              <a:t>Для транспортировки использовать транспортировочный изолирующий бокс, при его отсутствии – надеть на больного маску-респиратор. Во время транспортировки по показаниям осуществлять кислородную поддержку. После транспортировки пациента, персоналом приемного отделения ГБУЗ «РКИБ» (инфекционное отделение ЦРБ) проводится санитарная обработка транспорта дезинфицирующими растворами, проветривание. 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cover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2"/>
                </a:solidFill>
              </a:rPr>
              <a:t>Маршрутизация больных, </a:t>
            </a:r>
            <a:r>
              <a:rPr lang="ru-RU" sz="2000" b="1" dirty="0" smtClean="0">
                <a:solidFill>
                  <a:schemeClr val="accent2"/>
                </a:solidFill>
              </a:rPr>
              <a:t>прибывших </a:t>
            </a:r>
            <a:r>
              <a:rPr lang="ru-RU" sz="2000" b="1" dirty="0" smtClean="0">
                <a:solidFill>
                  <a:schemeClr val="accent2"/>
                </a:solidFill>
              </a:rPr>
              <a:t>из неблагополучного по </a:t>
            </a:r>
            <a:r>
              <a:rPr lang="ru-RU" sz="2000" b="1" dirty="0" err="1" smtClean="0">
                <a:solidFill>
                  <a:schemeClr val="accent2"/>
                </a:solidFill>
              </a:rPr>
              <a:t>коронавирусной</a:t>
            </a:r>
            <a:r>
              <a:rPr lang="ru-RU" sz="2000" b="1" dirty="0" smtClean="0">
                <a:solidFill>
                  <a:schemeClr val="accent2"/>
                </a:solidFill>
              </a:rPr>
              <a:t> инфекции региона или </a:t>
            </a:r>
            <a:r>
              <a:rPr lang="ru-RU" sz="2000" b="1" dirty="0" smtClean="0">
                <a:solidFill>
                  <a:schemeClr val="accent2"/>
                </a:solidFill>
              </a:rPr>
              <a:t>бывших </a:t>
            </a:r>
            <a:r>
              <a:rPr lang="ru-RU" sz="2000" b="1" dirty="0" smtClean="0">
                <a:solidFill>
                  <a:schemeClr val="accent2"/>
                </a:solidFill>
              </a:rPr>
              <a:t>в контакте с прибывшими из указанных регионов</a:t>
            </a:r>
            <a:endParaRPr lang="ru-RU" sz="2000" b="1" dirty="0">
              <a:solidFill>
                <a:schemeClr val="accent2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268411"/>
          <a:ext cx="8712968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592288"/>
                <a:gridCol w="1872208"/>
                <a:gridCol w="1800200"/>
              </a:tblGrid>
              <a:tr h="1009952"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Районы 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РБ,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(кроме 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Иволгинского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Тарбагатайского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),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г. 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Северобайкальск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Иволгинский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 и 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Тарбагатайский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 районы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г. Улан-Удэ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03293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Больной с респираторными симптомами, повышенной температурой тела в состоянии легкой степени тяжести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Бокс инфекционного отделения ЦРБ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ГБУЗ «РКИБ»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ГБУЗ «РКИБ»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6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Больной с респираторными симптомами, повышенной температурой тела в состоянии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средней степени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тяжести </a:t>
                      </a:r>
                      <a:endParaRPr lang="ru-RU" sz="1800" b="1" dirty="0" smtClean="0"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endParaRPr lang="ru-RU" sz="1800" b="1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Бокс инфекционного отделения ЦРБ, по клиническим показаниям – перевод в ГБУЗ «РКИБ»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ГБУЗ «РКИБ»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ГБУЗ «РКИБ»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over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332656"/>
          <a:ext cx="9143999" cy="5109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862064"/>
                <a:gridCol w="2016224"/>
                <a:gridCol w="1979711"/>
              </a:tblGrid>
              <a:tr h="1298575">
                <a:tc>
                  <a:txBody>
                    <a:bodyPr/>
                    <a:lstStyle/>
                    <a:p>
                      <a:endParaRPr lang="ru-RU" sz="18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Районы 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РБ,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(кроме 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Иволгинского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Тарбагатайского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),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г. 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Северобайкальск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Иволгинский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 и 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Тарбагатайский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 районы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г. Улан-Удэ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03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Больной с респираторными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симптомами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в тяжелом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состоянии.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endParaRPr lang="ru-RU" sz="1800" b="1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Бокс инфекционного отделения ЦРБ, по клиническим показаниям – перевод в ГБУЗ «РКИБ»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ГБУЗ «РКИБ»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ГБУЗ «РКИБ»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9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Больной с тяжелым респираторным синдромом</a:t>
                      </a:r>
                    </a:p>
                    <a:p>
                      <a:endParaRPr lang="ru-RU" sz="1800" b="1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ГАУЗ «РКБ </a:t>
                      </a:r>
                      <a:r>
                        <a:rPr lang="ru-RU" sz="1800" b="1" dirty="0" err="1" smtClean="0"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им.Н.А.Семашко</a:t>
                      </a:r>
                      <a:r>
                        <a:rPr lang="ru-RU" sz="1800" b="1" dirty="0" smtClean="0"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r>
                        <a:rPr lang="ru-RU" sz="1800" b="1" baseline="0" dirty="0" smtClean="0"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для ЭКМО </a:t>
                      </a:r>
                      <a:endParaRPr lang="ru-RU" sz="1800" b="1" dirty="0">
                        <a:latin typeface="Calibri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ГАУЗ «РКБ </a:t>
                      </a:r>
                      <a:r>
                        <a:rPr lang="ru-RU" sz="1800" b="1" dirty="0" err="1" smtClean="0"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им.Н.А.Семашко</a:t>
                      </a:r>
                      <a:r>
                        <a:rPr lang="ru-RU" sz="1800" b="1" dirty="0" smtClean="0"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 smtClean="0"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для ЭКМО </a:t>
                      </a:r>
                      <a:endParaRPr lang="ru-RU" sz="1800" b="1" dirty="0" smtClean="0">
                        <a:latin typeface="Calibri" pitchFamily="34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latin typeface="Calibri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ГАУЗ «РКБ </a:t>
                      </a:r>
                      <a:r>
                        <a:rPr lang="ru-RU" sz="1800" b="1" dirty="0" err="1" smtClean="0"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им.Н.А.Семашко</a:t>
                      </a:r>
                      <a:r>
                        <a:rPr lang="ru-RU" sz="1800" b="1" dirty="0" smtClean="0"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 smtClean="0">
                          <a:latin typeface="Calibri" pitchFamily="34" charset="0"/>
                          <a:ea typeface="Times New Roman"/>
                          <a:cs typeface="Times New Roman" pitchFamily="18" charset="0"/>
                        </a:rPr>
                        <a:t>для ЭКМО </a:t>
                      </a:r>
                      <a:endParaRPr lang="ru-RU" sz="1800" b="1" dirty="0" smtClean="0">
                        <a:latin typeface="Calibri" pitchFamily="34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latin typeface="Calibri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323528" y="5301208"/>
            <a:ext cx="8640960" cy="144016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endParaRPr kumimoji="0" lang="ru-RU" sz="3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400" dirty="0" smtClean="0"/>
              <a:t> </a:t>
            </a:r>
            <a:r>
              <a:rPr lang="ru-RU" sz="3400" dirty="0" smtClean="0"/>
              <a:t>    </a:t>
            </a:r>
            <a:r>
              <a:rPr kumimoji="0" lang="ru-RU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</a:t>
            </a:r>
            <a:r>
              <a:rPr kumimoji="0" lang="ru-RU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г.Улан-Удэ иностранные граждане, независимо от страны пребывания и тяжести состояния, обратившиеся за медицинской помощью, подлежат немедленной госпитализации в ГБУЗ «Республиканская клиническая инфекционная больница»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over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      </a:t>
            </a:r>
            <a:r>
              <a:rPr lang="ru-RU" sz="3200" b="1" dirty="0" smtClean="0">
                <a:solidFill>
                  <a:schemeClr val="accent2"/>
                </a:solidFill>
              </a:rPr>
              <a:t>Доставка биологического материала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ru-RU" b="1" dirty="0" smtClean="0"/>
              <a:t>на коронавирусную инфекцию в вирусологическую лабораторию ФБУЗ «Центр гигиены и эпидемиологии в РБ»; </a:t>
            </a:r>
          </a:p>
          <a:p>
            <a:pPr lvl="1">
              <a:buFont typeface="Arial" pitchFamily="34" charset="0"/>
              <a:buChar char="•"/>
            </a:pPr>
            <a:r>
              <a:rPr lang="ru-RU" b="1" dirty="0" smtClean="0"/>
              <a:t>на грипп и ОРВИ - в </a:t>
            </a:r>
            <a:r>
              <a:rPr lang="ru-RU" b="1" dirty="0" err="1" smtClean="0"/>
              <a:t>ПЦР-лабораторию</a:t>
            </a:r>
            <a:r>
              <a:rPr lang="ru-RU" b="1" dirty="0" smtClean="0"/>
              <a:t> ГБУЗ «Республиканская клиническая инфекционная больница»</a:t>
            </a:r>
            <a:endParaRPr lang="ru-RU" sz="2400" b="1" dirty="0" smtClean="0"/>
          </a:p>
          <a:p>
            <a:endParaRPr lang="ru-RU" dirty="0"/>
          </a:p>
        </p:txBody>
      </p:sp>
      <p:pic>
        <p:nvPicPr>
          <p:cNvPr id="4" name="Picture 1" descr="C:\Users\базароватб\Pictures\РКИБ_эмблем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971600" cy="9087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r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15149</TotalTime>
  <Words>857</Words>
  <Application>Microsoft Office PowerPoint</Application>
  <PresentationFormat>Экран (4:3)</PresentationFormat>
  <Paragraphs>86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Г      ГБУЗ «Республиканская клиническая инфекционная больница»</vt:lpstr>
      <vt:lpstr>Нормативные документы</vt:lpstr>
      <vt:lpstr>                  АЛГОРИТМ действий при выявлении больного с                респираторными симптомами, повышенной                       температурой тела, с учетом факта пребывания за границей</vt:lpstr>
      <vt:lpstr>               АЛГОРИТМ действий при выявлении больного с              респираторными симптомами, повышенной                       температурой тела, с учетом факта пребывания за границей</vt:lpstr>
      <vt:lpstr>               АЛГОРИТМ действий при выявлении больного с              респираторными симптомами, повышенной                       температурой тела, с учетом факта пребывания за границей</vt:lpstr>
      <vt:lpstr>Слайд 6</vt:lpstr>
      <vt:lpstr>Маршрутизация больных, прибывших из неблагополучного по коронавирусной инфекции региона или бывших в контакте с прибывшими из указанных регионов</vt:lpstr>
      <vt:lpstr>Слайд 8</vt:lpstr>
      <vt:lpstr>       Доставка биологического материала</vt:lpstr>
      <vt:lpstr>Медицинское наблюдение</vt:lpstr>
      <vt:lpstr>Распоряжение МЗ РБ  от 27.01.2020г. № 31-р</vt:lpstr>
      <vt:lpstr>     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 Базарова</dc:creator>
  <cp:lastModifiedBy>Данчинова</cp:lastModifiedBy>
  <cp:revision>1531</cp:revision>
  <dcterms:created xsi:type="dcterms:W3CDTF">2016-06-15T06:42:48Z</dcterms:created>
  <dcterms:modified xsi:type="dcterms:W3CDTF">2020-01-28T01:27:31Z</dcterms:modified>
</cp:coreProperties>
</file>